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9144000"/>
  <p:notesSz cx="6858000" cy="9144000"/>
  <p:embeddedFontLst>
    <p:embeddedFont>
      <p:font typeface="Arial Narrow"/>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5" roundtripDataSignature="AMtx7mivvW0HvOKs63K2YC/HElLLl4WR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E22733C-CA19-4832-8ADA-175DD7677B7F}">
  <a:tblStyle styleId="{9E22733C-CA19-4832-8ADA-175DD7677B7F}"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1799E356-E001-4538-AF9A-9449F66702F7}" styleName="Table_1">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FF3E9"/>
          </a:solidFill>
        </a:fill>
      </a:tcStyle>
    </a:band1H>
    <a:band2H>
      <a:tcTxStyle/>
    </a:band2H>
    <a:band1V>
      <a:tcTxStyle/>
      <a:tcStyle>
        <a:fill>
          <a:solidFill>
            <a:srgbClr val="EFF3E9"/>
          </a:solidFill>
        </a:fill>
      </a:tcStyle>
    </a:band1V>
    <a:band2V>
      <a:tcTx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4" Type="http://schemas.openxmlformats.org/officeDocument/2006/relationships/font" Target="fonts/ArialNarrow-boldItalic.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ArialNarrow-italic.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customXml" Target="../customXml/item3.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ArialNarrow-bold.fntdata"/><Relationship Id="rId37"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customXml" Target="../customXml/item1.xml"/><Relationship Id="rId31" Type="http://schemas.openxmlformats.org/officeDocument/2006/relationships/font" Target="fonts/ArialNarrow-regular.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customschemas.google.com/relationships/presentationmetadata" Target="meta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Google Shape;30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8" name="Google Shape;408;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5" name="Google Shape;415;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6" name="Google Shape;426;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4.png"/><Relationship Id="rId4" Type="http://schemas.openxmlformats.org/officeDocument/2006/relationships/image" Target="../media/image9.png"/><Relationship Id="rId11" Type="http://schemas.openxmlformats.org/officeDocument/2006/relationships/image" Target="../media/image2.png"/><Relationship Id="rId10" Type="http://schemas.openxmlformats.org/officeDocument/2006/relationships/image" Target="../media/image12.png"/><Relationship Id="rId9" Type="http://schemas.openxmlformats.org/officeDocument/2006/relationships/image" Target="../media/image7.png"/><Relationship Id="rId5" Type="http://schemas.openxmlformats.org/officeDocument/2006/relationships/image" Target="../media/image3.png"/><Relationship Id="rId6" Type="http://schemas.openxmlformats.org/officeDocument/2006/relationships/image" Target="../media/image8.png"/><Relationship Id="rId7" Type="http://schemas.openxmlformats.org/officeDocument/2006/relationships/image" Target="../media/image10.png"/><Relationship Id="rId8"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6"/>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6"/>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6"/>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6"/>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6"/>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6"/>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6"/>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6"/>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6"/>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6"/>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6"/>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6"/>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6"/>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55" name="Shape 55"/>
        <p:cNvGrpSpPr/>
        <p:nvPr/>
      </p:nvGrpSpPr>
      <p:grpSpPr>
        <a:xfrm>
          <a:off x="0" y="0"/>
          <a:ext cx="0" cy="0"/>
          <a:chOff x="0" y="0"/>
          <a:chExt cx="0" cy="0"/>
        </a:xfrm>
      </p:grpSpPr>
      <p:sp>
        <p:nvSpPr>
          <p:cNvPr id="56" name="Google Shape;56;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35"/>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8" name="Google Shape;58;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9" name="Shape 59"/>
        <p:cNvGrpSpPr/>
        <p:nvPr/>
      </p:nvGrpSpPr>
      <p:grpSpPr>
        <a:xfrm>
          <a:off x="0" y="0"/>
          <a:ext cx="0" cy="0"/>
          <a:chOff x="0" y="0"/>
          <a:chExt cx="0" cy="0"/>
        </a:xfrm>
      </p:grpSpPr>
      <p:sp>
        <p:nvSpPr>
          <p:cNvPr id="60" name="Google Shape;60;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62" name="Shape 62"/>
        <p:cNvGrpSpPr/>
        <p:nvPr/>
      </p:nvGrpSpPr>
      <p:grpSpPr>
        <a:xfrm>
          <a:off x="0" y="0"/>
          <a:ext cx="0" cy="0"/>
          <a:chOff x="0" y="0"/>
          <a:chExt cx="0" cy="0"/>
        </a:xfrm>
      </p:grpSpPr>
      <p:sp>
        <p:nvSpPr>
          <p:cNvPr id="63" name="Google Shape;63;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1"/>
                </a:solidFill>
                <a:latin typeface="Calibri"/>
                <a:ea typeface="Calibri"/>
                <a:cs typeface="Calibri"/>
                <a:sym typeface="Calibri"/>
              </a:defRPr>
            </a:lvl1pPr>
            <a:lvl2pPr indent="0" lvl="1" marL="0" algn="r">
              <a:spcBef>
                <a:spcPts val="0"/>
              </a:spcBef>
              <a:buNone/>
              <a:defRPr sz="1200">
                <a:solidFill>
                  <a:schemeClr val="lt1"/>
                </a:solidFill>
                <a:latin typeface="Calibri"/>
                <a:ea typeface="Calibri"/>
                <a:cs typeface="Calibri"/>
                <a:sym typeface="Calibri"/>
              </a:defRPr>
            </a:lvl2pPr>
            <a:lvl3pPr indent="0" lvl="2" marL="0" algn="r">
              <a:spcBef>
                <a:spcPts val="0"/>
              </a:spcBef>
              <a:buNone/>
              <a:defRPr sz="1200">
                <a:solidFill>
                  <a:schemeClr val="lt1"/>
                </a:solidFill>
                <a:latin typeface="Calibri"/>
                <a:ea typeface="Calibri"/>
                <a:cs typeface="Calibri"/>
                <a:sym typeface="Calibri"/>
              </a:defRPr>
            </a:lvl3pPr>
            <a:lvl4pPr indent="0" lvl="3" marL="0" algn="r">
              <a:spcBef>
                <a:spcPts val="0"/>
              </a:spcBef>
              <a:buNone/>
              <a:defRPr sz="1200">
                <a:solidFill>
                  <a:schemeClr val="lt1"/>
                </a:solidFill>
                <a:latin typeface="Calibri"/>
                <a:ea typeface="Calibri"/>
                <a:cs typeface="Calibri"/>
                <a:sym typeface="Calibri"/>
              </a:defRPr>
            </a:lvl4pPr>
            <a:lvl5pPr indent="0" lvl="4" marL="0" algn="r">
              <a:spcBef>
                <a:spcPts val="0"/>
              </a:spcBef>
              <a:buNone/>
              <a:defRPr sz="1200">
                <a:solidFill>
                  <a:schemeClr val="lt1"/>
                </a:solidFill>
                <a:latin typeface="Calibri"/>
                <a:ea typeface="Calibri"/>
                <a:cs typeface="Calibri"/>
                <a:sym typeface="Calibri"/>
              </a:defRPr>
            </a:lvl5pPr>
            <a:lvl6pPr indent="0" lvl="5" marL="0" algn="r">
              <a:spcBef>
                <a:spcPts val="0"/>
              </a:spcBef>
              <a:buNone/>
              <a:defRPr sz="1200">
                <a:solidFill>
                  <a:schemeClr val="lt1"/>
                </a:solidFill>
                <a:latin typeface="Calibri"/>
                <a:ea typeface="Calibri"/>
                <a:cs typeface="Calibri"/>
                <a:sym typeface="Calibri"/>
              </a:defRPr>
            </a:lvl6pPr>
            <a:lvl7pPr indent="0" lvl="6" marL="0" algn="r">
              <a:spcBef>
                <a:spcPts val="0"/>
              </a:spcBef>
              <a:buNone/>
              <a:defRPr sz="1200">
                <a:solidFill>
                  <a:schemeClr val="lt1"/>
                </a:solidFill>
                <a:latin typeface="Calibri"/>
                <a:ea typeface="Calibri"/>
                <a:cs typeface="Calibri"/>
                <a:sym typeface="Calibri"/>
              </a:defRPr>
            </a:lvl7pPr>
            <a:lvl8pPr indent="0" lvl="7" marL="0" algn="r">
              <a:spcBef>
                <a:spcPts val="0"/>
              </a:spcBef>
              <a:buNone/>
              <a:defRPr sz="1200">
                <a:solidFill>
                  <a:schemeClr val="lt1"/>
                </a:solidFill>
                <a:latin typeface="Calibri"/>
                <a:ea typeface="Calibri"/>
                <a:cs typeface="Calibri"/>
                <a:sym typeface="Calibri"/>
              </a:defRPr>
            </a:lvl8pPr>
            <a:lvl9pPr indent="0" lvl="8" marL="0" algn="r">
              <a:spcBef>
                <a:spcPts val="0"/>
              </a:spcBef>
              <a:buNone/>
              <a:defRPr sz="12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5" name="Shape 65"/>
        <p:cNvGrpSpPr/>
        <p:nvPr/>
      </p:nvGrpSpPr>
      <p:grpSpPr>
        <a:xfrm>
          <a:off x="0" y="0"/>
          <a:ext cx="0" cy="0"/>
          <a:chOff x="0" y="0"/>
          <a:chExt cx="0" cy="0"/>
        </a:xfrm>
      </p:grpSpPr>
      <p:sp>
        <p:nvSpPr>
          <p:cNvPr id="66" name="Google Shape;66;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8" name="Shape 68"/>
        <p:cNvGrpSpPr/>
        <p:nvPr/>
      </p:nvGrpSpPr>
      <p:grpSpPr>
        <a:xfrm>
          <a:off x="0" y="0"/>
          <a:ext cx="0" cy="0"/>
          <a:chOff x="0" y="0"/>
          <a:chExt cx="0" cy="0"/>
        </a:xfrm>
      </p:grpSpPr>
      <p:sp>
        <p:nvSpPr>
          <p:cNvPr id="69" name="Google Shape;69;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71" name="Shape 71"/>
        <p:cNvGrpSpPr/>
        <p:nvPr/>
      </p:nvGrpSpPr>
      <p:grpSpPr>
        <a:xfrm>
          <a:off x="0" y="0"/>
          <a:ext cx="0" cy="0"/>
          <a:chOff x="0" y="0"/>
          <a:chExt cx="0" cy="0"/>
        </a:xfrm>
      </p:grpSpPr>
      <p:sp>
        <p:nvSpPr>
          <p:cNvPr id="72" name="Google Shape;72;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4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74" name="Shape 74"/>
        <p:cNvGrpSpPr/>
        <p:nvPr/>
      </p:nvGrpSpPr>
      <p:grpSpPr>
        <a:xfrm>
          <a:off x="0" y="0"/>
          <a:ext cx="0" cy="0"/>
          <a:chOff x="0" y="0"/>
          <a:chExt cx="0" cy="0"/>
        </a:xfrm>
      </p:grpSpPr>
      <p:sp>
        <p:nvSpPr>
          <p:cNvPr id="75" name="Google Shape;75;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4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_Titel und Inhalt">
  <p:cSld name="31_Titel und Inhalt">
    <p:spTree>
      <p:nvGrpSpPr>
        <p:cNvPr id="77" name="Shape 77"/>
        <p:cNvGrpSpPr/>
        <p:nvPr/>
      </p:nvGrpSpPr>
      <p:grpSpPr>
        <a:xfrm>
          <a:off x="0" y="0"/>
          <a:ext cx="0" cy="0"/>
          <a:chOff x="0" y="0"/>
          <a:chExt cx="0" cy="0"/>
        </a:xfrm>
      </p:grpSpPr>
      <p:sp>
        <p:nvSpPr>
          <p:cNvPr id="78" name="Google Shape;78;p4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4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80" name="Shape 80"/>
        <p:cNvGrpSpPr/>
        <p:nvPr/>
      </p:nvGrpSpPr>
      <p:grpSpPr>
        <a:xfrm>
          <a:off x="0" y="0"/>
          <a:ext cx="0" cy="0"/>
          <a:chOff x="0" y="0"/>
          <a:chExt cx="0" cy="0"/>
        </a:xfrm>
      </p:grpSpPr>
      <p:sp>
        <p:nvSpPr>
          <p:cNvPr id="81" name="Google Shape;81;p4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4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3" name="Shape 33"/>
        <p:cNvGrpSpPr/>
        <p:nvPr/>
      </p:nvGrpSpPr>
      <p:grpSpPr>
        <a:xfrm>
          <a:off x="0" y="0"/>
          <a:ext cx="0" cy="0"/>
          <a:chOff x="0" y="0"/>
          <a:chExt cx="0" cy="0"/>
        </a:xfrm>
      </p:grpSpPr>
      <p:sp>
        <p:nvSpPr>
          <p:cNvPr id="34" name="Google Shape;34;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6" name="Shape 36"/>
        <p:cNvGrpSpPr/>
        <p:nvPr/>
      </p:nvGrpSpPr>
      <p:grpSpPr>
        <a:xfrm>
          <a:off x="0" y="0"/>
          <a:ext cx="0" cy="0"/>
          <a:chOff x="0" y="0"/>
          <a:chExt cx="0" cy="0"/>
        </a:xfrm>
      </p:grpSpPr>
      <p:sp>
        <p:nvSpPr>
          <p:cNvPr id="37" name="Google Shape;37;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9" name="Shape 39"/>
        <p:cNvGrpSpPr/>
        <p:nvPr/>
      </p:nvGrpSpPr>
      <p:grpSpPr>
        <a:xfrm>
          <a:off x="0" y="0"/>
          <a:ext cx="0" cy="0"/>
          <a:chOff x="0" y="0"/>
          <a:chExt cx="0" cy="0"/>
        </a:xfrm>
      </p:grpSpPr>
      <p:sp>
        <p:nvSpPr>
          <p:cNvPr id="40" name="Google Shape;40;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2" name="Shape 42"/>
        <p:cNvGrpSpPr/>
        <p:nvPr/>
      </p:nvGrpSpPr>
      <p:grpSpPr>
        <a:xfrm>
          <a:off x="0" y="0"/>
          <a:ext cx="0" cy="0"/>
          <a:chOff x="0" y="0"/>
          <a:chExt cx="0" cy="0"/>
        </a:xfrm>
      </p:grpSpPr>
      <p:sp>
        <p:nvSpPr>
          <p:cNvPr id="43" name="Google Shape;43;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5" name="Shape 45"/>
        <p:cNvGrpSpPr/>
        <p:nvPr/>
      </p:nvGrpSpPr>
      <p:grpSpPr>
        <a:xfrm>
          <a:off x="0" y="0"/>
          <a:ext cx="0" cy="0"/>
          <a:chOff x="0" y="0"/>
          <a:chExt cx="0" cy="0"/>
        </a:xfrm>
      </p:grpSpPr>
      <p:sp>
        <p:nvSpPr>
          <p:cNvPr id="46" name="Google Shape;46;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48" name="Shape 48"/>
        <p:cNvGrpSpPr/>
        <p:nvPr/>
      </p:nvGrpSpPr>
      <p:grpSpPr>
        <a:xfrm>
          <a:off x="0" y="0"/>
          <a:ext cx="0" cy="0"/>
          <a:chOff x="0" y="0"/>
          <a:chExt cx="0" cy="0"/>
        </a:xfrm>
      </p:grpSpPr>
      <p:sp>
        <p:nvSpPr>
          <p:cNvPr id="49" name="Google Shape;49;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3"/>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1" name="Google Shape;51;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0_Titel und Inhalt">
  <p:cSld name="50_Titel und Inhalt">
    <p:spTree>
      <p:nvGrpSpPr>
        <p:cNvPr id="52" name="Shape 52"/>
        <p:cNvGrpSpPr/>
        <p:nvPr/>
      </p:nvGrpSpPr>
      <p:grpSpPr>
        <a:xfrm>
          <a:off x="0" y="0"/>
          <a:ext cx="0" cy="0"/>
          <a:chOff x="0" y="0"/>
          <a:chExt cx="0" cy="0"/>
        </a:xfrm>
      </p:grpSpPr>
      <p:sp>
        <p:nvSpPr>
          <p:cNvPr id="53" name="Google Shape;53;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5"/>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5"/>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5"/>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5"/>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8.png"/></Relationships>
</file>

<file path=ppt/slides/_rels/slide11.xml.rels><?xml version="1.0" encoding="UTF-8" standalone="yes"?><Relationships xmlns="http://schemas.openxmlformats.org/package/2006/relationships"><Relationship Id="rId11" Type="http://schemas.openxmlformats.org/officeDocument/2006/relationships/image" Target="../media/image46.jpg"/><Relationship Id="rId10" Type="http://schemas.openxmlformats.org/officeDocument/2006/relationships/image" Target="../media/image34.png"/><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9" Type="http://schemas.openxmlformats.org/officeDocument/2006/relationships/image" Target="../media/image47.png"/><Relationship Id="rId5" Type="http://schemas.openxmlformats.org/officeDocument/2006/relationships/image" Target="../media/image38.png"/><Relationship Id="rId6" Type="http://schemas.openxmlformats.org/officeDocument/2006/relationships/image" Target="../media/image20.png"/><Relationship Id="rId7" Type="http://schemas.openxmlformats.org/officeDocument/2006/relationships/image" Target="../media/image45.png"/><Relationship Id="rId8" Type="http://schemas.openxmlformats.org/officeDocument/2006/relationships/image" Target="../media/image3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8.png"/><Relationship Id="rId6" Type="http://schemas.openxmlformats.org/officeDocument/2006/relationships/image" Target="../media/image4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8.png"/><Relationship Id="rId6"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33.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4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3.png"/><Relationship Id="rId6" Type="http://schemas.openxmlformats.org/officeDocument/2006/relationships/image" Target="../media/image22.png"/><Relationship Id="rId7"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35.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 Id="rId3" Type="http://schemas.openxmlformats.org/officeDocument/2006/relationships/image" Target="../media/image4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 Id="rId3"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6.png"/><Relationship Id="rId6" Type="http://schemas.openxmlformats.org/officeDocument/2006/relationships/image" Target="../media/image20.png"/><Relationship Id="rId7"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36.png"/><Relationship Id="rId6" Type="http://schemas.openxmlformats.org/officeDocument/2006/relationships/image" Target="../media/image3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20.png"/><Relationship Id="rId6" Type="http://schemas.openxmlformats.org/officeDocument/2006/relationships/image" Target="../media/image22.png"/><Relationship Id="rId7" Type="http://schemas.openxmlformats.org/officeDocument/2006/relationships/image" Target="../media/image27.png"/><Relationship Id="rId8"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2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3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25.png"/><Relationship Id="rId5"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idx="1" type="subTitle"/>
          </p:nvPr>
        </p:nvSpPr>
        <p:spPr>
          <a:xfrm>
            <a:off x="230517" y="3275195"/>
            <a:ext cx="4646283"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16" name="Google Shape;216;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17" name="Google Shape;217;p10"/>
          <p:cNvSpPr txBox="1"/>
          <p:nvPr>
            <p:ph idx="1" type="body"/>
          </p:nvPr>
        </p:nvSpPr>
        <p:spPr>
          <a:xfrm>
            <a:off x="280923" y="858013"/>
            <a:ext cx="6472442" cy="5050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PROCÉDÉ D'ÉVALUATION</a:t>
            </a:r>
            <a:endParaRPr/>
          </a:p>
        </p:txBody>
      </p:sp>
      <p:sp>
        <p:nvSpPr>
          <p:cNvPr id="218" name="Google Shape;218;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sp>
        <p:nvSpPr>
          <p:cNvPr id="219" name="Google Shape;219;p10"/>
          <p:cNvSpPr txBox="1"/>
          <p:nvPr/>
        </p:nvSpPr>
        <p:spPr>
          <a:xfrm>
            <a:off x="391561" y="1350393"/>
            <a:ext cx="8752439" cy="247421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1" lang="en-US" sz="2200">
                <a:solidFill>
                  <a:schemeClr val="dk1"/>
                </a:solidFill>
                <a:latin typeface="Calibri"/>
                <a:ea typeface="Calibri"/>
                <a:cs typeface="Calibri"/>
                <a:sym typeface="Calibri"/>
              </a:rPr>
              <a:t>Consommation annuelle effective </a:t>
            </a:r>
            <a:r>
              <a:rPr lang="en-US" sz="2200">
                <a:solidFill>
                  <a:schemeClr val="dk1"/>
                </a:solidFill>
                <a:latin typeface="Calibri"/>
                <a:ea typeface="Calibri"/>
                <a:cs typeface="Calibri"/>
                <a:sym typeface="Calibri"/>
              </a:rPr>
              <a:t>d'</a:t>
            </a:r>
            <a:r>
              <a:rPr b="1" lang="en-US" sz="2200">
                <a:solidFill>
                  <a:schemeClr val="dk1"/>
                </a:solidFill>
                <a:latin typeface="Calibri"/>
                <a:ea typeface="Calibri"/>
                <a:cs typeface="Calibri"/>
                <a:sym typeface="Calibri"/>
              </a:rPr>
              <a:t>électricité</a:t>
            </a:r>
            <a:r>
              <a:rPr lang="en-US" sz="2200">
                <a:solidFill>
                  <a:schemeClr val="dk1"/>
                </a:solidFill>
                <a:latin typeface="Calibri"/>
                <a:ea typeface="Calibri"/>
                <a:cs typeface="Calibri"/>
                <a:sym typeface="Calibri"/>
              </a:rPr>
              <a:t> d'un bâtiment </a:t>
            </a:r>
            <a:endParaRPr/>
          </a:p>
          <a:p>
            <a:pPr indent="-342900" lvl="0" marL="342900" marR="0" rtl="0" algn="l">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peut être </a:t>
            </a:r>
            <a:r>
              <a:rPr b="1" lang="en-US" sz="2000">
                <a:solidFill>
                  <a:schemeClr val="dk1"/>
                </a:solidFill>
                <a:latin typeface="Calibri"/>
                <a:ea typeface="Calibri"/>
                <a:cs typeface="Calibri"/>
                <a:sym typeface="Calibri"/>
              </a:rPr>
              <a:t>surveillé</a:t>
            </a:r>
            <a:r>
              <a:rPr lang="en-US" sz="2000">
                <a:solidFill>
                  <a:schemeClr val="dk1"/>
                </a:solidFill>
                <a:latin typeface="Calibri"/>
                <a:ea typeface="Calibri"/>
                <a:cs typeface="Calibri"/>
                <a:sym typeface="Calibri"/>
              </a:rPr>
              <a:t>. Il est nécessaire de disposer de données sur la consommation réelle d'énergie pendant au moins 12 mois consécutifs</a:t>
            </a:r>
            <a:endParaRPr/>
          </a:p>
          <a:p>
            <a:pPr indent="-190500" lvl="0" marL="342900" marR="0" rtl="0" algn="l">
              <a:spcBef>
                <a:spcPts val="300"/>
              </a:spcBef>
              <a:spcAft>
                <a:spcPts val="0"/>
              </a:spcAft>
              <a:buClr>
                <a:schemeClr val="dk1"/>
              </a:buClr>
              <a:buSzPts val="2400"/>
              <a:buFont typeface="Courier New"/>
              <a:buNone/>
            </a:pPr>
            <a:r>
              <a:t/>
            </a:r>
            <a:endParaRPr sz="2400">
              <a:solidFill>
                <a:schemeClr val="dk1"/>
              </a:solidFill>
              <a:latin typeface="Calibri"/>
              <a:ea typeface="Calibri"/>
              <a:cs typeface="Calibri"/>
              <a:sym typeface="Calibri"/>
            </a:endParaRPr>
          </a:p>
          <a:p>
            <a:pPr indent="-190500" lvl="0" marL="342900" marR="0" rtl="0" algn="l">
              <a:spcBef>
                <a:spcPts val="300"/>
              </a:spcBef>
              <a:spcAft>
                <a:spcPts val="0"/>
              </a:spcAft>
              <a:buClr>
                <a:schemeClr val="dk1"/>
              </a:buClr>
              <a:buSzPts val="2400"/>
              <a:buFont typeface="Courier New"/>
              <a:buNone/>
            </a:pPr>
            <a:r>
              <a:t/>
            </a:r>
            <a:endParaRPr sz="2400">
              <a:solidFill>
                <a:schemeClr val="dk1"/>
              </a:solidFill>
              <a:latin typeface="Calibri"/>
              <a:ea typeface="Calibri"/>
              <a:cs typeface="Calibri"/>
              <a:sym typeface="Calibri"/>
            </a:endParaRPr>
          </a:p>
          <a:p>
            <a:pPr indent="-190500" lvl="0" marL="342900" marR="0" rtl="0" algn="l">
              <a:spcBef>
                <a:spcPts val="300"/>
              </a:spcBef>
              <a:spcAft>
                <a:spcPts val="0"/>
              </a:spcAft>
              <a:buClr>
                <a:schemeClr val="dk1"/>
              </a:buClr>
              <a:buSzPts val="2400"/>
              <a:buFont typeface="Courier New"/>
              <a:buNone/>
            </a:pPr>
            <a:r>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peuvent être disponibles auprès des </a:t>
            </a:r>
            <a:r>
              <a:rPr b="1" lang="en-US" sz="2000">
                <a:solidFill>
                  <a:schemeClr val="dk1"/>
                </a:solidFill>
                <a:latin typeface="Calibri"/>
                <a:ea typeface="Calibri"/>
                <a:cs typeface="Calibri"/>
                <a:sym typeface="Calibri"/>
              </a:rPr>
              <a:t>factures</a:t>
            </a:r>
            <a:r>
              <a:rPr lang="en-US" sz="2000">
                <a:solidFill>
                  <a:schemeClr val="dk1"/>
                </a:solidFill>
                <a:latin typeface="Calibri"/>
                <a:ea typeface="Calibri"/>
                <a:cs typeface="Calibri"/>
                <a:sym typeface="Calibri"/>
              </a:rPr>
              <a:t> d'électricité ou des </a:t>
            </a:r>
            <a:r>
              <a:rPr b="1" lang="en-US" sz="2000">
                <a:solidFill>
                  <a:schemeClr val="dk1"/>
                </a:solidFill>
                <a:latin typeface="Calibri"/>
                <a:ea typeface="Calibri"/>
                <a:cs typeface="Calibri"/>
                <a:sym typeface="Calibri"/>
              </a:rPr>
              <a:t>services publics</a:t>
            </a:r>
            <a:r>
              <a:rPr lang="en-US" sz="2000">
                <a:solidFill>
                  <a:schemeClr val="dk1"/>
                </a:solidFill>
                <a:latin typeface="Calibri"/>
                <a:ea typeface="Calibri"/>
                <a:cs typeface="Calibri"/>
                <a:sym typeface="Calibri"/>
              </a:rPr>
              <a:t>. Moyenne sur des périodes plus longues (par exemple, enregistrements sur trois ans)</a:t>
            </a:r>
            <a:endParaRPr/>
          </a:p>
        </p:txBody>
      </p:sp>
      <p:sp>
        <p:nvSpPr>
          <p:cNvPr id="220" name="Google Shape;220;p10"/>
          <p:cNvSpPr/>
          <p:nvPr/>
        </p:nvSpPr>
        <p:spPr>
          <a:xfrm>
            <a:off x="728844" y="4592739"/>
            <a:ext cx="860565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Les factures des services publics comprennent la consommation totale d’électricité pour les utilisations finales du bâtiment. Le principal problème réside dans le fait que la </a:t>
            </a:r>
            <a:r>
              <a:rPr b="1" lang="en-US" sz="1800">
                <a:solidFill>
                  <a:schemeClr val="dk1"/>
                </a:solidFill>
                <a:latin typeface="Calibri"/>
                <a:ea typeface="Calibri"/>
                <a:cs typeface="Calibri"/>
                <a:sym typeface="Calibri"/>
              </a:rPr>
              <a:t>ventilation pour les différentes utilisations finales (par exemple </a:t>
            </a:r>
            <a:r>
              <a:rPr lang="en-US" sz="1800">
                <a:solidFill>
                  <a:schemeClr val="dk1"/>
                </a:solidFill>
                <a:latin typeface="Calibri"/>
                <a:ea typeface="Calibri"/>
                <a:cs typeface="Calibri"/>
                <a:sym typeface="Calibri"/>
              </a:rPr>
              <a:t>charges de</a:t>
            </a:r>
            <a:r>
              <a:rPr b="1" lang="en-US" sz="1800">
                <a:solidFill>
                  <a:schemeClr val="dk1"/>
                </a:solidFill>
                <a:latin typeface="Calibri"/>
                <a:ea typeface="Calibri"/>
                <a:cs typeface="Calibri"/>
                <a:sym typeface="Calibri"/>
              </a:rPr>
              <a:t> bouchon</a:t>
            </a:r>
            <a:r>
              <a:rPr lang="en-US" sz="1800">
                <a:solidFill>
                  <a:schemeClr val="dk1"/>
                </a:solidFill>
                <a:latin typeface="Calibri"/>
                <a:ea typeface="Calibri"/>
                <a:cs typeface="Calibri"/>
                <a:sym typeface="Calibri"/>
              </a:rPr>
              <a:t>, cuisson, etc, qui ne sont pas dans le champ d'application ici) n'est pas évidente. </a:t>
            </a:r>
            <a:endParaRPr/>
          </a:p>
        </p:txBody>
      </p:sp>
      <p:pic>
        <p:nvPicPr>
          <p:cNvPr id="221" name="Google Shape;221;p10"/>
          <p:cNvPicPr preferRelativeResize="0"/>
          <p:nvPr/>
        </p:nvPicPr>
        <p:blipFill rotWithShape="1">
          <a:blip r:embed="rId5">
            <a:alphaModFix/>
          </a:blip>
          <a:srcRect b="0" l="0" r="0" t="0"/>
          <a:stretch/>
        </p:blipFill>
        <p:spPr>
          <a:xfrm>
            <a:off x="329709" y="4597898"/>
            <a:ext cx="378512" cy="368806"/>
          </a:xfrm>
          <a:prstGeom prst="rect">
            <a:avLst/>
          </a:prstGeom>
          <a:noFill/>
          <a:ln>
            <a:noFill/>
          </a:ln>
        </p:spPr>
      </p:pic>
      <p:sp>
        <p:nvSpPr>
          <p:cNvPr id="222" name="Google Shape;222;p10"/>
          <p:cNvSpPr/>
          <p:nvPr/>
        </p:nvSpPr>
        <p:spPr>
          <a:xfrm>
            <a:off x="729053" y="2385734"/>
            <a:ext cx="771129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 système de gestion de l'énergie des bâtiments (BEMS) ou le système de gestion des bâtiments (BMS), s'ils sont disponibles, fournissent des données précieuses avec une ventilation de la consommation réelle d'électricité des différentes installations techniques. </a:t>
            </a:r>
            <a:endParaRPr/>
          </a:p>
        </p:txBody>
      </p:sp>
      <p:pic>
        <p:nvPicPr>
          <p:cNvPr id="223" name="Google Shape;223;p10"/>
          <p:cNvPicPr preferRelativeResize="0"/>
          <p:nvPr/>
        </p:nvPicPr>
        <p:blipFill rotWithShape="1">
          <a:blip r:embed="rId5">
            <a:alphaModFix/>
          </a:blip>
          <a:srcRect b="0" l="0" r="0" t="0"/>
          <a:stretch/>
        </p:blipFill>
        <p:spPr>
          <a:xfrm>
            <a:off x="293623" y="2550878"/>
            <a:ext cx="378512" cy="36880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1"/>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30" name="Google Shape;230;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1" name="Google Shape;231;p11"/>
          <p:cNvSpPr txBox="1"/>
          <p:nvPr>
            <p:ph idx="1" type="body"/>
          </p:nvPr>
        </p:nvSpPr>
        <p:spPr>
          <a:xfrm>
            <a:off x="268223" y="1048513"/>
            <a:ext cx="6472442" cy="5050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PROCÉDÉ D'ÉVALUATION</a:t>
            </a:r>
            <a:endParaRPr/>
          </a:p>
        </p:txBody>
      </p:sp>
      <p:sp>
        <p:nvSpPr>
          <p:cNvPr id="232" name="Google Shape;232;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grpSp>
        <p:nvGrpSpPr>
          <p:cNvPr id="233" name="Google Shape;233;p11"/>
          <p:cNvGrpSpPr/>
          <p:nvPr/>
        </p:nvGrpSpPr>
        <p:grpSpPr>
          <a:xfrm>
            <a:off x="474468" y="3017166"/>
            <a:ext cx="3608997" cy="2298006"/>
            <a:chOff x="672552" y="3666758"/>
            <a:chExt cx="3608997" cy="2298006"/>
          </a:xfrm>
        </p:grpSpPr>
        <p:sp>
          <p:nvSpPr>
            <p:cNvPr id="234" name="Google Shape;234;p11"/>
            <p:cNvSpPr txBox="1"/>
            <p:nvPr/>
          </p:nvSpPr>
          <p:spPr>
            <a:xfrm>
              <a:off x="1720745" y="3666758"/>
              <a:ext cx="124034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Résidentiel</a:t>
              </a:r>
              <a:endParaRPr b="1" sz="1800">
                <a:solidFill>
                  <a:schemeClr val="dk1"/>
                </a:solidFill>
                <a:latin typeface="Calibri"/>
                <a:ea typeface="Calibri"/>
                <a:cs typeface="Calibri"/>
                <a:sym typeface="Calibri"/>
              </a:endParaRPr>
            </a:p>
          </p:txBody>
        </p:sp>
        <p:grpSp>
          <p:nvGrpSpPr>
            <p:cNvPr id="235" name="Google Shape;235;p11"/>
            <p:cNvGrpSpPr/>
            <p:nvPr/>
          </p:nvGrpSpPr>
          <p:grpSpPr>
            <a:xfrm>
              <a:off x="672552" y="4036090"/>
              <a:ext cx="3608997" cy="1928674"/>
              <a:chOff x="672552" y="4036090"/>
              <a:chExt cx="3608997" cy="1928674"/>
            </a:xfrm>
          </p:grpSpPr>
          <p:pic>
            <p:nvPicPr>
              <p:cNvPr id="236" name="Google Shape;236;p11"/>
              <p:cNvPicPr preferRelativeResize="0"/>
              <p:nvPr/>
            </p:nvPicPr>
            <p:blipFill rotWithShape="1">
              <a:blip r:embed="rId5">
                <a:alphaModFix/>
              </a:blip>
              <a:srcRect b="0" l="0" r="0" t="0"/>
              <a:stretch/>
            </p:blipFill>
            <p:spPr>
              <a:xfrm>
                <a:off x="672552" y="4036090"/>
                <a:ext cx="3608997" cy="1928674"/>
              </a:xfrm>
              <a:prstGeom prst="rect">
                <a:avLst/>
              </a:prstGeom>
              <a:noFill/>
              <a:ln>
                <a:noFill/>
              </a:ln>
            </p:spPr>
          </p:pic>
          <p:pic>
            <p:nvPicPr>
              <p:cNvPr id="237" name="Google Shape;237;p11"/>
              <p:cNvPicPr preferRelativeResize="0"/>
              <p:nvPr/>
            </p:nvPicPr>
            <p:blipFill rotWithShape="1">
              <a:blip r:embed="rId6">
                <a:alphaModFix/>
              </a:blip>
              <a:srcRect b="0" l="0" r="0" t="0"/>
              <a:stretch/>
            </p:blipFill>
            <p:spPr>
              <a:xfrm>
                <a:off x="2248450" y="4745306"/>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grpSp>
      </p:grpSp>
      <p:sp>
        <p:nvSpPr>
          <p:cNvPr id="238" name="Google Shape;238;p11"/>
          <p:cNvSpPr/>
          <p:nvPr/>
        </p:nvSpPr>
        <p:spPr>
          <a:xfrm>
            <a:off x="740230" y="1620688"/>
            <a:ext cx="840377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Désagréger l'utilisation de l'électricité </a:t>
            </a:r>
            <a:r>
              <a:rPr lang="en-US" sz="2000">
                <a:solidFill>
                  <a:schemeClr val="dk1"/>
                </a:solidFill>
                <a:latin typeface="Calibri"/>
                <a:ea typeface="Calibri"/>
                <a:cs typeface="Calibri"/>
                <a:sym typeface="Calibri"/>
              </a:rPr>
              <a:t>pour différentes utilisations finales avec des simulations calibrées du bâtiment ou des résultats d'</a:t>
            </a:r>
            <a:r>
              <a:rPr b="1" lang="en-US" sz="2000">
                <a:solidFill>
                  <a:schemeClr val="dk1"/>
                </a:solidFill>
                <a:latin typeface="Calibri"/>
                <a:ea typeface="Calibri"/>
                <a:cs typeface="Calibri"/>
                <a:sym typeface="Calibri"/>
              </a:rPr>
              <a:t>enquête sur l'</a:t>
            </a:r>
            <a:r>
              <a:rPr lang="en-US" sz="2000">
                <a:solidFill>
                  <a:schemeClr val="dk1"/>
                </a:solidFill>
                <a:latin typeface="Calibri"/>
                <a:ea typeface="Calibri"/>
                <a:cs typeface="Calibri"/>
                <a:sym typeface="Calibri"/>
              </a:rPr>
              <a:t>utilisation provenant d'un audit énergétique.</a:t>
            </a:r>
            <a:endParaRPr sz="2000">
              <a:solidFill>
                <a:schemeClr val="dk1"/>
              </a:solidFill>
              <a:latin typeface="Calibri"/>
              <a:ea typeface="Calibri"/>
              <a:cs typeface="Calibri"/>
              <a:sym typeface="Calibri"/>
            </a:endParaRPr>
          </a:p>
        </p:txBody>
      </p:sp>
      <p:pic>
        <p:nvPicPr>
          <p:cNvPr id="239" name="Google Shape;239;p11"/>
          <p:cNvPicPr preferRelativeResize="0"/>
          <p:nvPr/>
        </p:nvPicPr>
        <p:blipFill rotWithShape="1">
          <a:blip r:embed="rId7">
            <a:alphaModFix/>
          </a:blip>
          <a:srcRect b="0" l="0" r="0" t="0"/>
          <a:stretch/>
        </p:blipFill>
        <p:spPr>
          <a:xfrm>
            <a:off x="237233" y="1683609"/>
            <a:ext cx="474469" cy="478631"/>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240" name="Google Shape;240;p11"/>
          <p:cNvGrpSpPr/>
          <p:nvPr/>
        </p:nvGrpSpPr>
        <p:grpSpPr>
          <a:xfrm>
            <a:off x="4535339" y="3017166"/>
            <a:ext cx="4283515" cy="2513450"/>
            <a:chOff x="4721392" y="3666758"/>
            <a:chExt cx="4283515" cy="2513450"/>
          </a:xfrm>
        </p:grpSpPr>
        <p:grpSp>
          <p:nvGrpSpPr>
            <p:cNvPr id="241" name="Google Shape;241;p11"/>
            <p:cNvGrpSpPr/>
            <p:nvPr/>
          </p:nvGrpSpPr>
          <p:grpSpPr>
            <a:xfrm>
              <a:off x="4721392" y="3981573"/>
              <a:ext cx="4283515" cy="2198635"/>
              <a:chOff x="4721392" y="3912298"/>
              <a:chExt cx="4283515" cy="2198635"/>
            </a:xfrm>
          </p:grpSpPr>
          <p:grpSp>
            <p:nvGrpSpPr>
              <p:cNvPr id="242" name="Google Shape;242;p11"/>
              <p:cNvGrpSpPr/>
              <p:nvPr/>
            </p:nvGrpSpPr>
            <p:grpSpPr>
              <a:xfrm>
                <a:off x="4721392" y="3912298"/>
                <a:ext cx="4283515" cy="2197326"/>
                <a:chOff x="4721392" y="3912298"/>
                <a:chExt cx="4283515" cy="2197326"/>
              </a:xfrm>
            </p:grpSpPr>
            <p:pic>
              <p:nvPicPr>
                <p:cNvPr id="243" name="Google Shape;243;p11"/>
                <p:cNvPicPr preferRelativeResize="0"/>
                <p:nvPr/>
              </p:nvPicPr>
              <p:blipFill rotWithShape="1">
                <a:blip r:embed="rId8">
                  <a:alphaModFix/>
                </a:blip>
                <a:srcRect b="0" l="0" r="0" t="0"/>
                <a:stretch/>
              </p:blipFill>
              <p:spPr>
                <a:xfrm>
                  <a:off x="4721392" y="3912298"/>
                  <a:ext cx="2374724" cy="2197326"/>
                </a:xfrm>
                <a:prstGeom prst="rect">
                  <a:avLst/>
                </a:prstGeom>
                <a:noFill/>
                <a:ln>
                  <a:noFill/>
                </a:ln>
              </p:spPr>
            </p:pic>
            <p:pic>
              <p:nvPicPr>
                <p:cNvPr id="244" name="Google Shape;244;p11"/>
                <p:cNvPicPr preferRelativeResize="0"/>
                <p:nvPr/>
              </p:nvPicPr>
              <p:blipFill rotWithShape="1">
                <a:blip r:embed="rId6">
                  <a:alphaModFix/>
                </a:blip>
                <a:srcRect b="0" l="0" r="0" t="0"/>
                <a:stretch/>
              </p:blipFill>
              <p:spPr>
                <a:xfrm>
                  <a:off x="5680154" y="4931152"/>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245" name="Google Shape;245;p11"/>
                <p:cNvGrpSpPr/>
                <p:nvPr/>
              </p:nvGrpSpPr>
              <p:grpSpPr>
                <a:xfrm>
                  <a:off x="7212752" y="4016966"/>
                  <a:ext cx="1792155" cy="1958248"/>
                  <a:chOff x="7212752" y="4016966"/>
                  <a:chExt cx="1792155" cy="1958248"/>
                </a:xfrm>
              </p:grpSpPr>
              <p:pic>
                <p:nvPicPr>
                  <p:cNvPr id="246" name="Google Shape;246;p11"/>
                  <p:cNvPicPr preferRelativeResize="0"/>
                  <p:nvPr/>
                </p:nvPicPr>
                <p:blipFill rotWithShape="1">
                  <a:blip r:embed="rId9">
                    <a:alphaModFix/>
                  </a:blip>
                  <a:srcRect b="0" l="0" r="0" t="0"/>
                  <a:stretch/>
                </p:blipFill>
                <p:spPr>
                  <a:xfrm>
                    <a:off x="7212752" y="4016966"/>
                    <a:ext cx="1792155" cy="1066586"/>
                  </a:xfrm>
                  <a:prstGeom prst="rect">
                    <a:avLst/>
                  </a:prstGeom>
                  <a:noFill/>
                  <a:ln>
                    <a:noFill/>
                  </a:ln>
                </p:spPr>
              </p:pic>
              <p:pic>
                <p:nvPicPr>
                  <p:cNvPr id="247" name="Google Shape;247;p11"/>
                  <p:cNvPicPr preferRelativeResize="0"/>
                  <p:nvPr/>
                </p:nvPicPr>
                <p:blipFill rotWithShape="1">
                  <a:blip r:embed="rId10">
                    <a:alphaModFix/>
                  </a:blip>
                  <a:srcRect b="0" l="0" r="0" t="0"/>
                  <a:stretch/>
                </p:blipFill>
                <p:spPr>
                  <a:xfrm>
                    <a:off x="7237377" y="5087766"/>
                    <a:ext cx="1600200" cy="887448"/>
                  </a:xfrm>
                  <a:prstGeom prst="rect">
                    <a:avLst/>
                  </a:prstGeom>
                  <a:noFill/>
                  <a:ln>
                    <a:noFill/>
                  </a:ln>
                </p:spPr>
              </p:pic>
            </p:grpSp>
          </p:grpSp>
          <p:sp>
            <p:nvSpPr>
              <p:cNvPr id="248" name="Google Shape;248;p11"/>
              <p:cNvSpPr txBox="1"/>
              <p:nvPr/>
            </p:nvSpPr>
            <p:spPr>
              <a:xfrm>
                <a:off x="6259359" y="5895489"/>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grpSp>
        <p:sp>
          <p:nvSpPr>
            <p:cNvPr id="249" name="Google Shape;249;p11"/>
            <p:cNvSpPr txBox="1"/>
            <p:nvPr/>
          </p:nvSpPr>
          <p:spPr>
            <a:xfrm>
              <a:off x="5995709" y="3666758"/>
              <a:ext cx="13211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Commercial</a:t>
              </a:r>
              <a:endParaRPr b="1" sz="1800">
                <a:solidFill>
                  <a:schemeClr val="dk1"/>
                </a:solidFill>
                <a:latin typeface="Calibri"/>
                <a:ea typeface="Calibri"/>
                <a:cs typeface="Calibri"/>
                <a:sym typeface="Calibri"/>
              </a:endParaRPr>
            </a:p>
          </p:txBody>
        </p:sp>
      </p:grpSp>
      <p:pic>
        <p:nvPicPr>
          <p:cNvPr id="250" name="Google Shape;250;p11"/>
          <p:cNvPicPr preferRelativeResize="0"/>
          <p:nvPr/>
        </p:nvPicPr>
        <p:blipFill rotWithShape="1">
          <a:blip r:embed="rId11">
            <a:alphaModFix/>
          </a:blip>
          <a:srcRect b="0" l="0" r="0" t="0"/>
          <a:stretch/>
        </p:blipFill>
        <p:spPr>
          <a:xfrm>
            <a:off x="4103328" y="3061143"/>
            <a:ext cx="643099" cy="650710"/>
          </a:xfrm>
          <a:prstGeom prst="rect">
            <a:avLst/>
          </a:prstGeom>
          <a:noFill/>
          <a:ln>
            <a:noFill/>
          </a:ln>
        </p:spPr>
      </p:pic>
      <p:sp>
        <p:nvSpPr>
          <p:cNvPr id="251" name="Google Shape;251;p11"/>
          <p:cNvSpPr txBox="1"/>
          <p:nvPr/>
        </p:nvSpPr>
        <p:spPr>
          <a:xfrm>
            <a:off x="7193923" y="3735279"/>
            <a:ext cx="869423"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900">
                <a:solidFill>
                  <a:schemeClr val="dk1"/>
                </a:solidFill>
                <a:latin typeface="Arial"/>
                <a:ea typeface="Arial"/>
                <a:cs typeface="Arial"/>
                <a:sym typeface="Arial"/>
              </a:rPr>
              <a:t>Eclairage Public</a:t>
            </a:r>
            <a:endParaRPr sz="900">
              <a:solidFill>
                <a:schemeClr val="dk1"/>
              </a:solidFill>
              <a:latin typeface="Arial"/>
              <a:ea typeface="Arial"/>
              <a:cs typeface="Arial"/>
              <a:sym typeface="Arial"/>
            </a:endParaRPr>
          </a:p>
        </p:txBody>
      </p:sp>
      <p:sp>
        <p:nvSpPr>
          <p:cNvPr id="252" name="Google Shape;252;p11"/>
          <p:cNvSpPr txBox="1"/>
          <p:nvPr/>
        </p:nvSpPr>
        <p:spPr>
          <a:xfrm>
            <a:off x="7211292" y="3437406"/>
            <a:ext cx="1842654"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Appareils de bureau en veille</a:t>
            </a:r>
            <a:endParaRPr sz="900">
              <a:solidFill>
                <a:schemeClr val="dk1"/>
              </a:solidFill>
              <a:latin typeface="Arial"/>
              <a:ea typeface="Arial"/>
              <a:cs typeface="Arial"/>
              <a:sym typeface="Arial"/>
            </a:endParaRPr>
          </a:p>
        </p:txBody>
      </p:sp>
      <p:sp>
        <p:nvSpPr>
          <p:cNvPr id="253" name="Google Shape;253;p11"/>
          <p:cNvSpPr txBox="1"/>
          <p:nvPr/>
        </p:nvSpPr>
        <p:spPr>
          <a:xfrm>
            <a:off x="7206551" y="3589805"/>
            <a:ext cx="1544782"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Equipement d’imagerie</a:t>
            </a:r>
            <a:endParaRPr sz="900">
              <a:solidFill>
                <a:schemeClr val="dk1"/>
              </a:solidFill>
              <a:latin typeface="Arial"/>
              <a:ea typeface="Arial"/>
              <a:cs typeface="Arial"/>
              <a:sym typeface="Arial"/>
            </a:endParaRPr>
          </a:p>
        </p:txBody>
      </p:sp>
      <p:sp>
        <p:nvSpPr>
          <p:cNvPr id="254" name="Google Shape;254;p11"/>
          <p:cNvSpPr txBox="1"/>
          <p:nvPr/>
        </p:nvSpPr>
        <p:spPr>
          <a:xfrm>
            <a:off x="7209964" y="4048100"/>
            <a:ext cx="1196099"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Appareils de cuisson</a:t>
            </a:r>
            <a:endParaRPr sz="900">
              <a:solidFill>
                <a:schemeClr val="dk1"/>
              </a:solidFill>
              <a:latin typeface="Arial"/>
              <a:ea typeface="Arial"/>
              <a:cs typeface="Arial"/>
              <a:sym typeface="Arial"/>
            </a:endParaRPr>
          </a:p>
        </p:txBody>
      </p:sp>
      <p:sp>
        <p:nvSpPr>
          <p:cNvPr id="255" name="Google Shape;255;p11"/>
          <p:cNvSpPr txBox="1"/>
          <p:nvPr/>
        </p:nvSpPr>
        <p:spPr>
          <a:xfrm>
            <a:off x="7194883" y="3899710"/>
            <a:ext cx="1856874"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Chauffage des locaux et de l’eau</a:t>
            </a:r>
            <a:endParaRPr sz="900">
              <a:solidFill>
                <a:schemeClr val="dk1"/>
              </a:solidFill>
              <a:latin typeface="Arial"/>
              <a:ea typeface="Arial"/>
              <a:cs typeface="Arial"/>
              <a:sym typeface="Arial"/>
            </a:endParaRPr>
          </a:p>
        </p:txBody>
      </p:sp>
      <p:sp>
        <p:nvSpPr>
          <p:cNvPr id="256" name="Google Shape;256;p11"/>
          <p:cNvSpPr txBox="1"/>
          <p:nvPr/>
        </p:nvSpPr>
        <p:spPr>
          <a:xfrm>
            <a:off x="7205953" y="4208521"/>
            <a:ext cx="1160003"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Circulateurs</a:t>
            </a:r>
            <a:endParaRPr sz="900">
              <a:solidFill>
                <a:schemeClr val="dk1"/>
              </a:solidFill>
              <a:latin typeface="Arial"/>
              <a:ea typeface="Arial"/>
              <a:cs typeface="Arial"/>
              <a:sym typeface="Arial"/>
            </a:endParaRPr>
          </a:p>
        </p:txBody>
      </p:sp>
      <p:sp>
        <p:nvSpPr>
          <p:cNvPr id="257" name="Google Shape;257;p11"/>
          <p:cNvSpPr txBox="1"/>
          <p:nvPr/>
        </p:nvSpPr>
        <p:spPr>
          <a:xfrm>
            <a:off x="7205953" y="4364931"/>
            <a:ext cx="871247"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Divers</a:t>
            </a:r>
            <a:endParaRPr sz="900">
              <a:solidFill>
                <a:schemeClr val="dk1"/>
              </a:solidFill>
              <a:latin typeface="Arial"/>
              <a:ea typeface="Arial"/>
              <a:cs typeface="Arial"/>
              <a:sym typeface="Arial"/>
            </a:endParaRPr>
          </a:p>
        </p:txBody>
      </p:sp>
      <p:sp>
        <p:nvSpPr>
          <p:cNvPr id="258" name="Google Shape;258;p11"/>
          <p:cNvSpPr txBox="1"/>
          <p:nvPr/>
        </p:nvSpPr>
        <p:spPr>
          <a:xfrm>
            <a:off x="7213975" y="4501289"/>
            <a:ext cx="871247"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Ordinateurs</a:t>
            </a:r>
            <a:endParaRPr sz="900">
              <a:solidFill>
                <a:schemeClr val="dk1"/>
              </a:solidFill>
              <a:latin typeface="Arial"/>
              <a:ea typeface="Arial"/>
              <a:cs typeface="Arial"/>
              <a:sym typeface="Arial"/>
            </a:endParaRPr>
          </a:p>
        </p:txBody>
      </p:sp>
      <p:sp>
        <p:nvSpPr>
          <p:cNvPr id="259" name="Google Shape;259;p11"/>
          <p:cNvSpPr txBox="1"/>
          <p:nvPr/>
        </p:nvSpPr>
        <p:spPr>
          <a:xfrm>
            <a:off x="7193923" y="4649679"/>
            <a:ext cx="1236204"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Eclairage de bureau</a:t>
            </a:r>
            <a:endParaRPr sz="900">
              <a:solidFill>
                <a:schemeClr val="dk1"/>
              </a:solidFill>
              <a:latin typeface="Arial"/>
              <a:ea typeface="Arial"/>
              <a:cs typeface="Arial"/>
              <a:sym typeface="Arial"/>
            </a:endParaRPr>
          </a:p>
        </p:txBody>
      </p:sp>
      <p:sp>
        <p:nvSpPr>
          <p:cNvPr id="260" name="Google Shape;260;p11"/>
          <p:cNvSpPr txBox="1"/>
          <p:nvPr/>
        </p:nvSpPr>
        <p:spPr>
          <a:xfrm>
            <a:off x="7205955" y="4786037"/>
            <a:ext cx="1236204" cy="15704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Climatisation</a:t>
            </a:r>
            <a:endParaRPr sz="900">
              <a:solidFill>
                <a:schemeClr val="dk1"/>
              </a:solidFill>
              <a:latin typeface="Arial"/>
              <a:ea typeface="Arial"/>
              <a:cs typeface="Arial"/>
              <a:sym typeface="Arial"/>
            </a:endParaRPr>
          </a:p>
        </p:txBody>
      </p:sp>
      <p:sp>
        <p:nvSpPr>
          <p:cNvPr id="261" name="Google Shape;261;p11"/>
          <p:cNvSpPr txBox="1"/>
          <p:nvPr/>
        </p:nvSpPr>
        <p:spPr>
          <a:xfrm>
            <a:off x="7221997" y="5227194"/>
            <a:ext cx="1236204" cy="16308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Pompes</a:t>
            </a:r>
            <a:endParaRPr sz="900">
              <a:solidFill>
                <a:schemeClr val="dk1"/>
              </a:solidFill>
              <a:latin typeface="Arial"/>
              <a:ea typeface="Arial"/>
              <a:cs typeface="Arial"/>
              <a:sym typeface="Arial"/>
            </a:endParaRPr>
          </a:p>
        </p:txBody>
      </p:sp>
      <p:sp>
        <p:nvSpPr>
          <p:cNvPr id="262" name="Google Shape;262;p11"/>
          <p:cNvSpPr txBox="1"/>
          <p:nvPr/>
        </p:nvSpPr>
        <p:spPr>
          <a:xfrm>
            <a:off x="7209964" y="4950468"/>
            <a:ext cx="1557045"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Refrigération commerciale</a:t>
            </a:r>
            <a:endParaRPr sz="900">
              <a:solidFill>
                <a:schemeClr val="dk1"/>
              </a:solidFill>
              <a:latin typeface="Arial"/>
              <a:ea typeface="Arial"/>
              <a:cs typeface="Arial"/>
              <a:sym typeface="Arial"/>
            </a:endParaRPr>
          </a:p>
        </p:txBody>
      </p:sp>
      <p:sp>
        <p:nvSpPr>
          <p:cNvPr id="263" name="Google Shape;263;p11"/>
          <p:cNvSpPr txBox="1"/>
          <p:nvPr/>
        </p:nvSpPr>
        <p:spPr>
          <a:xfrm>
            <a:off x="7209962" y="5086825"/>
            <a:ext cx="871247"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Arial"/>
                <a:ea typeface="Arial"/>
                <a:cs typeface="Arial"/>
                <a:sym typeface="Arial"/>
              </a:rPr>
              <a:t>Ventilation</a:t>
            </a:r>
            <a:endParaRPr sz="900">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69" name="Google Shape;269;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70" name="Google Shape;270;p12"/>
          <p:cNvSpPr txBox="1"/>
          <p:nvPr/>
        </p:nvSpPr>
        <p:spPr>
          <a:xfrm>
            <a:off x="321950" y="1327474"/>
            <a:ext cx="8777025" cy="107425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collecter des données sur la </a:t>
            </a:r>
            <a:r>
              <a:rPr b="1" lang="en-US" sz="2000">
                <a:solidFill>
                  <a:schemeClr val="dk1"/>
                </a:solidFill>
                <a:latin typeface="Calibri"/>
                <a:ea typeface="Calibri"/>
                <a:cs typeface="Calibri"/>
                <a:sym typeface="Calibri"/>
              </a:rPr>
              <a:t>consommation d'électricité</a:t>
            </a:r>
            <a:r>
              <a:rPr lang="en-US" sz="2000">
                <a:solidFill>
                  <a:schemeClr val="dk1"/>
                </a:solidFill>
                <a:latin typeface="Calibri"/>
                <a:ea typeface="Calibri"/>
                <a:cs typeface="Calibri"/>
                <a:sym typeface="Calibri"/>
              </a:rPr>
              <a:t>, en kilowattheures [kWh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431800" lvl="0" marL="457200" marR="0" rtl="0" algn="l">
              <a:spcBef>
                <a:spcPts val="80"/>
              </a:spcBef>
              <a:spcAft>
                <a:spcPts val="0"/>
              </a:spcAft>
              <a:buClr>
                <a:schemeClr val="dk1"/>
              </a:buClr>
              <a:buSzPts val="400"/>
              <a:buFont typeface="Calibri"/>
              <a:buNone/>
            </a:pPr>
            <a:r>
              <a:t/>
            </a:r>
            <a:endParaRPr sz="400">
              <a:solidFill>
                <a:schemeClr val="dk1"/>
              </a:solidFill>
              <a:latin typeface="Calibri"/>
              <a:ea typeface="Calibri"/>
              <a:cs typeface="Calibri"/>
              <a:sym typeface="Calibri"/>
            </a:endParaRPr>
          </a:p>
          <a:p>
            <a:pPr indent="-457200" lvl="0" marL="457200" marR="0" rtl="0" algn="just">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voisinage, calculer la </a:t>
            </a:r>
            <a:r>
              <a:rPr b="1" lang="en-US" sz="2000">
                <a:solidFill>
                  <a:schemeClr val="dk1"/>
                </a:solidFill>
                <a:latin typeface="Calibri"/>
                <a:ea typeface="Calibri"/>
                <a:cs typeface="Calibri"/>
                <a:sym typeface="Calibri"/>
              </a:rPr>
              <a:t>consommation</a:t>
            </a:r>
            <a:r>
              <a:rPr lang="en-US" sz="2000">
                <a:solidFill>
                  <a:schemeClr val="dk1"/>
                </a:solidFill>
                <a:latin typeface="Calibri"/>
                <a:ea typeface="Calibri"/>
                <a:cs typeface="Calibri"/>
                <a:sym typeface="Calibri"/>
              </a:rPr>
              <a:t> moyenne annuelle d'électricité, pour les utilisations énergétiques prises en compte [kWhe/an]</a:t>
            </a:r>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surface utile intérieure</a:t>
            </a:r>
            <a:r>
              <a:rPr lang="en-US" sz="2000">
                <a:solidFill>
                  <a:schemeClr val="dk1"/>
                </a:solidFill>
                <a:latin typeface="Calibri"/>
                <a:ea typeface="Calibri"/>
                <a:cs typeface="Calibri"/>
                <a:sym typeface="Calibri"/>
              </a:rPr>
              <a:t>,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a:p>
          <a:p>
            <a:pPr indent="-330200" lvl="0" marL="457200" marR="0" rtl="0" algn="l">
              <a:spcBef>
                <a:spcPts val="400"/>
              </a:spcBef>
              <a:spcAft>
                <a:spcPts val="0"/>
              </a:spcAft>
              <a:buClr>
                <a:schemeClr val="dk1"/>
              </a:buClr>
              <a:buSzPts val="2000"/>
              <a:buFont typeface="Calibri"/>
              <a:buNone/>
            </a:pPr>
            <a:r>
              <a:t/>
            </a:r>
            <a:endParaRPr sz="2000">
              <a:solidFill>
                <a:srgbClr val="FF0000"/>
              </a:solidFill>
              <a:latin typeface="Calibri"/>
              <a:ea typeface="Calibri"/>
              <a:cs typeface="Calibri"/>
              <a:sym typeface="Calibri"/>
            </a:endParaRPr>
          </a:p>
        </p:txBody>
      </p:sp>
      <p:sp>
        <p:nvSpPr>
          <p:cNvPr id="271" name="Google Shape;271;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MESURÉES </a:t>
            </a:r>
            <a:endParaRPr sz="2400">
              <a:solidFill>
                <a:schemeClr val="dk1"/>
              </a:solidFill>
              <a:latin typeface="Calibri"/>
              <a:ea typeface="Calibri"/>
              <a:cs typeface="Calibri"/>
              <a:sym typeface="Calibri"/>
            </a:endParaRPr>
          </a:p>
        </p:txBody>
      </p:sp>
      <p:sp>
        <p:nvSpPr>
          <p:cNvPr id="272" name="Google Shape;272;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pic>
        <p:nvPicPr>
          <p:cNvPr id="273" name="Google Shape;273;p12"/>
          <p:cNvPicPr preferRelativeResize="0"/>
          <p:nvPr/>
        </p:nvPicPr>
        <p:blipFill rotWithShape="1">
          <a:blip r:embed="rId5">
            <a:alphaModFix/>
          </a:blip>
          <a:srcRect b="0" l="0" r="0" t="0"/>
          <a:stretch/>
        </p:blipFill>
        <p:spPr>
          <a:xfrm>
            <a:off x="321950" y="2448375"/>
            <a:ext cx="378512" cy="368806"/>
          </a:xfrm>
          <a:prstGeom prst="rect">
            <a:avLst/>
          </a:prstGeom>
          <a:noFill/>
          <a:ln>
            <a:noFill/>
          </a:ln>
        </p:spPr>
      </p:pic>
      <p:sp>
        <p:nvSpPr>
          <p:cNvPr id="274" name="Google Shape;274;p12"/>
          <p:cNvSpPr/>
          <p:nvPr/>
        </p:nvSpPr>
        <p:spPr>
          <a:xfrm>
            <a:off x="793129" y="2295974"/>
            <a:ext cx="8108206" cy="6463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800">
                <a:solidFill>
                  <a:schemeClr val="dk1"/>
                </a:solidFill>
                <a:latin typeface="Calibri"/>
                <a:ea typeface="Calibri"/>
                <a:cs typeface="Calibri"/>
                <a:sym typeface="Calibri"/>
              </a:rPr>
              <a:t>Peut utiliser les données de surveillance ou de factures d'électricité ou de services publics, pour une période de 3 ans. Si nécessaire, désagréger les données collectées pour différentes utilisations finales avec les résultats de l'enquête  </a:t>
            </a:r>
            <a:endParaRPr sz="1800">
              <a:solidFill>
                <a:schemeClr val="dk1"/>
              </a:solidFill>
              <a:latin typeface="Calibri"/>
              <a:ea typeface="Calibri"/>
              <a:cs typeface="Calibri"/>
              <a:sym typeface="Calibri"/>
            </a:endParaRPr>
          </a:p>
        </p:txBody>
      </p:sp>
      <p:sp>
        <p:nvSpPr>
          <p:cNvPr id="275" name="Google Shape;275;p12"/>
          <p:cNvSpPr txBox="1"/>
          <p:nvPr/>
        </p:nvSpPr>
        <p:spPr>
          <a:xfrm rot="993503">
            <a:off x="6162458" y="1560642"/>
            <a:ext cx="2800581"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Méthode d'évaluation fortement recommandée !</a:t>
            </a:r>
            <a:endParaRPr sz="2000">
              <a:solidFill>
                <a:srgbClr val="66FF33"/>
              </a:solidFill>
              <a:latin typeface="Calibri"/>
              <a:ea typeface="Calibri"/>
              <a:cs typeface="Calibri"/>
              <a:sym typeface="Calibri"/>
            </a:endParaRPr>
          </a:p>
        </p:txBody>
      </p:sp>
      <p:pic>
        <p:nvPicPr>
          <p:cNvPr id="276" name="Google Shape;276;p12"/>
          <p:cNvPicPr preferRelativeResize="0"/>
          <p:nvPr/>
        </p:nvPicPr>
        <p:blipFill rotWithShape="1">
          <a:blip r:embed="rId6">
            <a:alphaModFix/>
          </a:blip>
          <a:srcRect b="0" l="0" r="0" t="0"/>
          <a:stretch/>
        </p:blipFill>
        <p:spPr>
          <a:xfrm>
            <a:off x="6640909" y="5237924"/>
            <a:ext cx="2029947" cy="1102922"/>
          </a:xfrm>
          <a:prstGeom prst="rect">
            <a:avLst/>
          </a:prstGeom>
          <a:noFill/>
          <a:ln>
            <a:noFill/>
          </a:ln>
        </p:spPr>
      </p:pic>
      <p:sp>
        <p:nvSpPr>
          <p:cNvPr id="277" name="Google Shape;277;p12"/>
          <p:cNvSpPr/>
          <p:nvPr/>
        </p:nvSpPr>
        <p:spPr>
          <a:xfrm>
            <a:off x="691996" y="4767715"/>
            <a:ext cx="832725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Données disponibles à partir du certificat de performance énergétique, du rapport d'audit énergétique, du permis de construire/d'utilisation ou d'autres documents d'un bâtiment </a:t>
            </a:r>
            <a:endParaRPr sz="1800">
              <a:solidFill>
                <a:schemeClr val="dk1"/>
              </a:solidFill>
              <a:latin typeface="Calibri"/>
              <a:ea typeface="Calibri"/>
              <a:cs typeface="Calibri"/>
              <a:sym typeface="Calibri"/>
            </a:endParaRPr>
          </a:p>
        </p:txBody>
      </p:sp>
      <p:pic>
        <p:nvPicPr>
          <p:cNvPr id="278" name="Google Shape;278;p12"/>
          <p:cNvPicPr preferRelativeResize="0"/>
          <p:nvPr/>
        </p:nvPicPr>
        <p:blipFill rotWithShape="1">
          <a:blip r:embed="rId5">
            <a:alphaModFix/>
          </a:blip>
          <a:srcRect b="0" l="0" r="0" t="0"/>
          <a:stretch/>
        </p:blipFill>
        <p:spPr>
          <a:xfrm>
            <a:off x="296550" y="4900563"/>
            <a:ext cx="378512" cy="36880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3"/>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4" name="Google Shape;284;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5" name="Google Shape;285;p13"/>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MESURÉES </a:t>
            </a:r>
            <a:endParaRPr sz="2400">
              <a:solidFill>
                <a:schemeClr val="dk1"/>
              </a:solidFill>
              <a:latin typeface="Calibri"/>
              <a:ea typeface="Calibri"/>
              <a:cs typeface="Calibri"/>
              <a:sym typeface="Calibri"/>
            </a:endParaRPr>
          </a:p>
        </p:txBody>
      </p:sp>
      <p:sp>
        <p:nvSpPr>
          <p:cNvPr id="286" name="Google Shape;286;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sp>
        <p:nvSpPr>
          <p:cNvPr id="287" name="Google Shape;287;p13"/>
          <p:cNvSpPr txBox="1"/>
          <p:nvPr/>
        </p:nvSpPr>
        <p:spPr>
          <a:xfrm rot="993503">
            <a:off x="6069326" y="1602974"/>
            <a:ext cx="2800581"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Méthode d'évaluation fortement recommandée !</a:t>
            </a:r>
            <a:endParaRPr sz="2000">
              <a:solidFill>
                <a:srgbClr val="66FF33"/>
              </a:solidFill>
              <a:latin typeface="Calibri"/>
              <a:ea typeface="Calibri"/>
              <a:cs typeface="Calibri"/>
              <a:sym typeface="Calibri"/>
            </a:endParaRPr>
          </a:p>
        </p:txBody>
      </p:sp>
      <p:pic>
        <p:nvPicPr>
          <p:cNvPr id="288" name="Google Shape;288;p13"/>
          <p:cNvPicPr preferRelativeResize="0"/>
          <p:nvPr/>
        </p:nvPicPr>
        <p:blipFill rotWithShape="1">
          <a:blip r:embed="rId5">
            <a:alphaModFix/>
          </a:blip>
          <a:srcRect b="0" l="0" r="0" t="0"/>
          <a:stretch/>
        </p:blipFill>
        <p:spPr>
          <a:xfrm>
            <a:off x="6640909" y="5237924"/>
            <a:ext cx="2029947" cy="1102922"/>
          </a:xfrm>
          <a:prstGeom prst="rect">
            <a:avLst/>
          </a:prstGeom>
          <a:noFill/>
          <a:ln>
            <a:noFill/>
          </a:ln>
        </p:spPr>
      </p:pic>
      <p:sp>
        <p:nvSpPr>
          <p:cNvPr id="289" name="Google Shape;289;p13"/>
          <p:cNvSpPr/>
          <p:nvPr/>
        </p:nvSpPr>
        <p:spPr>
          <a:xfrm>
            <a:off x="268225" y="2265964"/>
            <a:ext cx="8066349" cy="3093154"/>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4"/>
            </a:pPr>
            <a:r>
              <a:rPr lang="en-US" sz="2000">
                <a:solidFill>
                  <a:schemeClr val="dk1"/>
                </a:solidFill>
                <a:latin typeface="Calibri"/>
                <a:ea typeface="Calibri"/>
                <a:cs typeface="Calibri"/>
                <a:sym typeface="Calibri"/>
              </a:rPr>
              <a:t>Additionner la consommation annuelle moyenne d'électricité de chaque bâtiment à la </a:t>
            </a:r>
            <a:r>
              <a:rPr b="1" lang="en-US" sz="2000">
                <a:solidFill>
                  <a:schemeClr val="dk1"/>
                </a:solidFill>
                <a:latin typeface="Calibri"/>
                <a:ea typeface="Calibri"/>
                <a:cs typeface="Calibri"/>
                <a:sym typeface="Calibri"/>
              </a:rPr>
              <a:t>consommation finale annuelle totale</a:t>
            </a:r>
            <a:r>
              <a:rPr lang="en-US" sz="2000">
                <a:solidFill>
                  <a:schemeClr val="dk1"/>
                </a:solidFill>
                <a:latin typeface="Calibri"/>
                <a:ea typeface="Calibri"/>
                <a:cs typeface="Calibri"/>
                <a:sym typeface="Calibri"/>
              </a:rPr>
              <a:t> agrégée d'</a:t>
            </a:r>
            <a:r>
              <a:rPr b="1" lang="en-US" sz="2000">
                <a:solidFill>
                  <a:schemeClr val="dk1"/>
                </a:solidFill>
                <a:latin typeface="Calibri"/>
                <a:ea typeface="Calibri"/>
                <a:cs typeface="Calibri"/>
                <a:sym typeface="Calibri"/>
              </a:rPr>
              <a:t>énergie électrique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/an]</a:t>
            </a:r>
            <a:endParaRPr sz="2000">
              <a:solidFill>
                <a:schemeClr val="dk1"/>
              </a:solidFill>
              <a:latin typeface="Calibri"/>
              <a:ea typeface="Calibri"/>
              <a:cs typeface="Calibri"/>
              <a:sym typeface="Calibri"/>
            </a:endParaRPr>
          </a:p>
          <a:p>
            <a:pPr indent="-457200" lvl="0" marL="457200" marR="0" rtl="0" algn="l">
              <a:spcBef>
                <a:spcPts val="600"/>
              </a:spcBef>
              <a:spcAft>
                <a:spcPts val="0"/>
              </a:spcAft>
              <a:buClr>
                <a:schemeClr val="dk1"/>
              </a:buClr>
              <a:buSzPts val="2000"/>
              <a:buFont typeface="Calibri"/>
              <a:buAutoNum type="arabicPeriod" startAt="4"/>
            </a:pPr>
            <a:r>
              <a:rPr lang="en-US" sz="2000">
                <a:solidFill>
                  <a:schemeClr val="dk1"/>
                </a:solidFill>
                <a:latin typeface="Calibri"/>
                <a:ea typeface="Calibri"/>
                <a:cs typeface="Calibri"/>
                <a:sym typeface="Calibri"/>
              </a:rPr>
              <a:t>Additionner la surface utile intérieure de chaque bâtiment dans la zone jusqu'à une </a:t>
            </a:r>
            <a:r>
              <a:rPr b="1" lang="en-US" sz="2000">
                <a:solidFill>
                  <a:schemeClr val="dk1"/>
                </a:solidFill>
                <a:latin typeface="Calibri"/>
                <a:ea typeface="Calibri"/>
                <a:cs typeface="Calibri"/>
                <a:sym typeface="Calibri"/>
              </a:rPr>
              <a:t>surface utile intérieure totale agrégée</a:t>
            </a:r>
            <a:r>
              <a:rPr lang="en-US" sz="2000">
                <a:solidFill>
                  <a:schemeClr val="dk1"/>
                </a:solidFill>
                <a:latin typeface="Calibri"/>
                <a:ea typeface="Calibri"/>
                <a:cs typeface="Calibri"/>
                <a:sym typeface="Calibri"/>
              </a:rPr>
              <a:t>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indent="-457200" lvl="0" marL="457200" marR="0" rtl="0" algn="l">
              <a:spcBef>
                <a:spcPts val="600"/>
              </a:spcBef>
              <a:spcAft>
                <a:spcPts val="0"/>
              </a:spcAft>
              <a:buClr>
                <a:schemeClr val="dk1"/>
              </a:buClr>
              <a:buSzPts val="2000"/>
              <a:buFont typeface="Calibri"/>
              <a:buAutoNum type="arabicPeriod" startAt="4"/>
            </a:pPr>
            <a:r>
              <a:rPr lang="en-US" sz="2000">
                <a:solidFill>
                  <a:schemeClr val="dk1"/>
                </a:solidFill>
                <a:latin typeface="Calibri"/>
                <a:ea typeface="Calibri"/>
                <a:cs typeface="Calibri"/>
                <a:sym typeface="Calibri"/>
              </a:rPr>
              <a:t>Calculer la valeur de l’indicateur comme suit : </a:t>
            </a:r>
            <a:r>
              <a:rPr b="1" lang="en-US" sz="2000">
                <a:solidFill>
                  <a:schemeClr val="dk1"/>
                </a:solidFill>
                <a:latin typeface="Calibri"/>
                <a:ea typeface="Calibri"/>
                <a:cs typeface="Calibri"/>
                <a:sym typeface="Calibri"/>
              </a:rPr>
              <a:t>consommation totale annuelle totale</a:t>
            </a:r>
            <a:r>
              <a:rPr lang="en-US" sz="2000">
                <a:solidFill>
                  <a:schemeClr val="dk1"/>
                </a:solidFill>
                <a:latin typeface="Calibri"/>
                <a:ea typeface="Calibri"/>
                <a:cs typeface="Calibri"/>
                <a:sym typeface="Calibri"/>
              </a:rPr>
              <a:t> agrégée d’</a:t>
            </a:r>
            <a:r>
              <a:rPr b="1" lang="en-US" sz="2000">
                <a:solidFill>
                  <a:schemeClr val="dk1"/>
                </a:solidFill>
                <a:latin typeface="Calibri"/>
                <a:ea typeface="Calibri"/>
                <a:cs typeface="Calibri"/>
                <a:sym typeface="Calibri"/>
              </a:rPr>
              <a:t>énergie électrique finale </a:t>
            </a:r>
            <a:r>
              <a:rPr lang="en-US" sz="2000">
                <a:solidFill>
                  <a:srgbClr val="76923C"/>
                </a:solidFill>
                <a:latin typeface="Calibri"/>
                <a:ea typeface="Calibri"/>
                <a:cs typeface="Calibri"/>
                <a:sym typeface="Calibri"/>
              </a:rPr>
              <a:t>(étape 4) </a:t>
            </a:r>
            <a:r>
              <a:rPr b="1" lang="en-US" sz="2000">
                <a:solidFill>
                  <a:schemeClr val="dk1"/>
                </a:solidFill>
                <a:latin typeface="Calibri"/>
                <a:ea typeface="Calibri"/>
                <a:cs typeface="Calibri"/>
                <a:sym typeface="Calibri"/>
              </a:rPr>
              <a:t>/</a:t>
            </a:r>
            <a:r>
              <a:rPr lang="en-US" sz="2000">
                <a:solidFill>
                  <a:srgbClr val="76923C"/>
                </a:solidFill>
                <a:latin typeface="Calibri"/>
                <a:ea typeface="Calibri"/>
                <a:cs typeface="Calibri"/>
                <a:sym typeface="Calibri"/>
              </a:rPr>
              <a:t> </a:t>
            </a:r>
            <a:r>
              <a:rPr b="1" lang="en-US" sz="2000">
                <a:solidFill>
                  <a:schemeClr val="dk1"/>
                </a:solidFill>
                <a:latin typeface="Calibri"/>
                <a:ea typeface="Calibri"/>
                <a:cs typeface="Calibri"/>
                <a:sym typeface="Calibri"/>
              </a:rPr>
              <a:t>surface utile intérieure agrégée </a:t>
            </a:r>
            <a:r>
              <a:rPr lang="en-US" sz="2000">
                <a:solidFill>
                  <a:srgbClr val="76923C"/>
                </a:solidFill>
                <a:latin typeface="Calibri"/>
                <a:ea typeface="Calibri"/>
                <a:cs typeface="Calibri"/>
                <a:sym typeface="Calibri"/>
              </a:rPr>
              <a:t>(étape 5), </a:t>
            </a:r>
            <a:r>
              <a:rPr lang="en-US" sz="2000">
                <a:solidFill>
                  <a:schemeClr val="dk1"/>
                </a:solidFill>
                <a:latin typeface="Calibri"/>
                <a:ea typeface="Calibri"/>
                <a:cs typeface="Calibri"/>
                <a:sym typeface="Calibri"/>
              </a:rPr>
              <a:t>[kWhe/m2/an]</a:t>
            </a:r>
            <a:endParaRPr/>
          </a:p>
          <a:p>
            <a:pPr indent="-330200" lvl="0" marL="457200" marR="0" rtl="0" algn="l">
              <a:spcBef>
                <a:spcPts val="6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95" name="Google Shape;295;p1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96" name="Google Shape;296;p14"/>
          <p:cNvSpPr txBox="1"/>
          <p:nvPr/>
        </p:nvSpPr>
        <p:spPr>
          <a:xfrm>
            <a:off x="288175" y="1134972"/>
            <a:ext cx="8855825" cy="10859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a:t>
            </a:r>
            <a:r>
              <a:rPr lang="en-US" sz="2000">
                <a:solidFill>
                  <a:schemeClr val="dk1"/>
                </a:solidFill>
                <a:latin typeface="Calibri"/>
                <a:ea typeface="Calibri"/>
                <a:cs typeface="Calibri"/>
                <a:sym typeface="Calibri"/>
              </a:rPr>
              <a:t> annuelle d'électricité</a:t>
            </a:r>
            <a:r>
              <a:rPr b="1" lang="en-US" sz="2000">
                <a:solidFill>
                  <a:schemeClr val="dk1"/>
                </a:solidFill>
                <a:latin typeface="Calibri"/>
                <a:ea typeface="Calibri"/>
                <a:cs typeface="Calibri"/>
                <a:sym typeface="Calibri"/>
              </a:rPr>
              <a:t> pour les </a:t>
            </a:r>
            <a:r>
              <a:rPr lang="en-US" sz="2000">
                <a:solidFill>
                  <a:schemeClr val="dk1"/>
                </a:solidFill>
                <a:latin typeface="Calibri"/>
                <a:ea typeface="Calibri"/>
                <a:cs typeface="Calibri"/>
                <a:sym typeface="Calibri"/>
              </a:rPr>
              <a:t>utilisations énergétiques prises en compte, en kilowattheures [kWh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/an]. </a:t>
            </a:r>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
        <p:nvSpPr>
          <p:cNvPr id="297" name="Google Shape;297;p14"/>
          <p:cNvSpPr txBox="1"/>
          <p:nvPr/>
        </p:nvSpPr>
        <p:spPr>
          <a:xfrm>
            <a:off x="268224" y="783675"/>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ESTIMÉES </a:t>
            </a:r>
            <a:endParaRPr sz="2400">
              <a:solidFill>
                <a:schemeClr val="dk1"/>
              </a:solidFill>
              <a:latin typeface="Calibri"/>
              <a:ea typeface="Calibri"/>
              <a:cs typeface="Calibri"/>
              <a:sym typeface="Calibri"/>
            </a:endParaRPr>
          </a:p>
        </p:txBody>
      </p:sp>
      <p:sp>
        <p:nvSpPr>
          <p:cNvPr id="298" name="Google Shape;298;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pic>
        <p:nvPicPr>
          <p:cNvPr id="299" name="Google Shape;299;p14"/>
          <p:cNvPicPr preferRelativeResize="0"/>
          <p:nvPr/>
        </p:nvPicPr>
        <p:blipFill rotWithShape="1">
          <a:blip r:embed="rId5">
            <a:alphaModFix/>
          </a:blip>
          <a:srcRect b="0" l="0" r="0" t="0"/>
          <a:stretch/>
        </p:blipFill>
        <p:spPr>
          <a:xfrm>
            <a:off x="268224" y="2518731"/>
            <a:ext cx="378512" cy="368806"/>
          </a:xfrm>
          <a:prstGeom prst="rect">
            <a:avLst/>
          </a:prstGeom>
          <a:noFill/>
          <a:ln>
            <a:noFill/>
          </a:ln>
        </p:spPr>
      </p:pic>
      <p:sp>
        <p:nvSpPr>
          <p:cNvPr id="300" name="Google Shape;300;p14"/>
          <p:cNvSpPr/>
          <p:nvPr/>
        </p:nvSpPr>
        <p:spPr>
          <a:xfrm>
            <a:off x="733385" y="2434855"/>
            <a:ext cx="841061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Les calculs doivent porter sur une année type, conformément aux normes du CEN qui soutiennent la directive PEB</a:t>
            </a:r>
            <a:endParaRPr/>
          </a:p>
        </p:txBody>
      </p:sp>
      <p:pic>
        <p:nvPicPr>
          <p:cNvPr id="301" name="Google Shape;301;p14"/>
          <p:cNvPicPr preferRelativeResize="0"/>
          <p:nvPr/>
        </p:nvPicPr>
        <p:blipFill rotWithShape="1">
          <a:blip r:embed="rId6">
            <a:alphaModFix/>
          </a:blip>
          <a:srcRect b="0" l="0" r="0" t="0"/>
          <a:stretch/>
        </p:blipFill>
        <p:spPr>
          <a:xfrm>
            <a:off x="6640909" y="5237924"/>
            <a:ext cx="2029947" cy="1102922"/>
          </a:xfrm>
          <a:prstGeom prst="rect">
            <a:avLst/>
          </a:prstGeom>
          <a:noFill/>
          <a:ln>
            <a:noFill/>
          </a:ln>
        </p:spPr>
      </p:pic>
      <p:sp>
        <p:nvSpPr>
          <p:cNvPr id="302" name="Google Shape;302;p14"/>
          <p:cNvSpPr/>
          <p:nvPr/>
        </p:nvSpPr>
        <p:spPr>
          <a:xfrm>
            <a:off x="251617" y="2932474"/>
            <a:ext cx="8607887" cy="3477875"/>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surface utile intérieure</a:t>
            </a:r>
            <a:r>
              <a:rPr lang="en-US" sz="2000">
                <a:solidFill>
                  <a:schemeClr val="dk1"/>
                </a:solidFill>
                <a:latin typeface="Calibri"/>
                <a:ea typeface="Calibri"/>
                <a:cs typeface="Calibri"/>
                <a:sym typeface="Calibri"/>
              </a:rPr>
              <a:t>,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a:p>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Additionner la consommation finale annuelle d'énergie électrique de chaque bâtiment à la </a:t>
            </a:r>
            <a:r>
              <a:rPr b="1" lang="en-US" sz="2000">
                <a:solidFill>
                  <a:schemeClr val="dk1"/>
                </a:solidFill>
                <a:latin typeface="Calibri"/>
                <a:ea typeface="Calibri"/>
                <a:cs typeface="Calibri"/>
                <a:sym typeface="Calibri"/>
              </a:rPr>
              <a:t>consommation finale annuelle totale agrégée d'énergie électrique finale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e</a:t>
            </a:r>
            <a:r>
              <a:rPr lang="en-US" sz="2000">
                <a:solidFill>
                  <a:schemeClr val="dk1"/>
                </a:solidFill>
                <a:latin typeface="Calibri"/>
                <a:ea typeface="Calibri"/>
                <a:cs typeface="Calibri"/>
                <a:sym typeface="Calibri"/>
              </a:rPr>
              <a:t>/an]</a:t>
            </a:r>
            <a:endParaRPr sz="20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Additionner la surface utile intérieure de chaque bâtiment dans la zone jusqu'à une </a:t>
            </a:r>
            <a:r>
              <a:rPr b="1" lang="en-US" sz="2000">
                <a:solidFill>
                  <a:schemeClr val="dk1"/>
                </a:solidFill>
                <a:latin typeface="Calibri"/>
                <a:ea typeface="Calibri"/>
                <a:cs typeface="Calibri"/>
                <a:sym typeface="Calibri"/>
              </a:rPr>
              <a:t>surface utile intérieure totale agrégée</a:t>
            </a:r>
            <a:r>
              <a:rPr lang="en-US" sz="2000">
                <a:solidFill>
                  <a:schemeClr val="dk1"/>
                </a:solidFill>
                <a:latin typeface="Calibri"/>
                <a:ea typeface="Calibri"/>
                <a:cs typeface="Calibri"/>
                <a:sym typeface="Calibri"/>
              </a:rPr>
              <a:t>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Calculer la valeur de l’indicateur comme suit : </a:t>
            </a:r>
            <a:r>
              <a:rPr b="1" lang="en-US" sz="2000">
                <a:solidFill>
                  <a:schemeClr val="dk1"/>
                </a:solidFill>
                <a:latin typeface="Calibri"/>
                <a:ea typeface="Calibri"/>
                <a:cs typeface="Calibri"/>
                <a:sym typeface="Calibri"/>
              </a:rPr>
              <a:t>consommation totale annuelle totale</a:t>
            </a:r>
            <a:r>
              <a:rPr lang="en-US" sz="2000">
                <a:solidFill>
                  <a:schemeClr val="dk1"/>
                </a:solidFill>
                <a:latin typeface="Calibri"/>
                <a:ea typeface="Calibri"/>
                <a:cs typeface="Calibri"/>
                <a:sym typeface="Calibri"/>
              </a:rPr>
              <a:t> agrégée d’</a:t>
            </a:r>
            <a:r>
              <a:rPr b="1" lang="en-US" sz="2000">
                <a:solidFill>
                  <a:schemeClr val="dk1"/>
                </a:solidFill>
                <a:latin typeface="Calibri"/>
                <a:ea typeface="Calibri"/>
                <a:cs typeface="Calibri"/>
                <a:sym typeface="Calibri"/>
              </a:rPr>
              <a:t>énergie électrique finale </a:t>
            </a:r>
            <a:r>
              <a:rPr lang="en-US" sz="2000">
                <a:solidFill>
                  <a:srgbClr val="76923C"/>
                </a:solidFill>
                <a:latin typeface="Calibri"/>
                <a:ea typeface="Calibri"/>
                <a:cs typeface="Calibri"/>
                <a:sym typeface="Calibri"/>
              </a:rPr>
              <a:t>(étape 3) </a:t>
            </a:r>
            <a:r>
              <a:rPr lang="en-US" sz="2000">
                <a:solidFill>
                  <a:schemeClr val="dk1"/>
                </a:solidFill>
                <a:latin typeface="Calibri"/>
                <a:ea typeface="Calibri"/>
                <a:cs typeface="Calibri"/>
                <a:sym typeface="Calibri"/>
              </a:rPr>
              <a:t>/ surface utile intérieure agrégée </a:t>
            </a:r>
            <a:r>
              <a:rPr lang="en-US" sz="2000">
                <a:solidFill>
                  <a:srgbClr val="76923C"/>
                </a:solidFill>
                <a:latin typeface="Calibri"/>
                <a:ea typeface="Calibri"/>
                <a:cs typeface="Calibri"/>
                <a:sym typeface="Calibri"/>
              </a:rPr>
              <a:t>(étape 4), </a:t>
            </a:r>
            <a:r>
              <a:rPr lang="en-US" sz="2000">
                <a:solidFill>
                  <a:schemeClr val="dk1"/>
                </a:solidFill>
                <a:latin typeface="Calibri"/>
                <a:ea typeface="Calibri"/>
                <a:cs typeface="Calibri"/>
                <a:sym typeface="Calibri"/>
              </a:rPr>
              <a:t>[kWhe/m2/an]</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1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08" name="Google Shape;308;p15"/>
          <p:cNvSpPr txBox="1"/>
          <p:nvPr/>
        </p:nvSpPr>
        <p:spPr>
          <a:xfrm>
            <a:off x="101601" y="1431985"/>
            <a:ext cx="9042400" cy="3898648"/>
          </a:xfrm>
          <a:prstGeom prst="rect">
            <a:avLst/>
          </a:prstGeom>
          <a:noFill/>
          <a:ln>
            <a:noFill/>
          </a:ln>
        </p:spPr>
        <p:txBody>
          <a:bodyPr anchorCtr="0" anchor="t" bIns="45700" lIns="91425" spcFirstLastPara="1" rIns="91425" wrap="square" tIns="45700">
            <a:noAutofit/>
          </a:bodyPr>
          <a:lstStyle/>
          <a:p>
            <a:pPr indent="-395288" lvl="0" marL="395288" marR="0" rtl="0" algn="l">
              <a:spcBef>
                <a:spcPts val="0"/>
              </a:spcBef>
              <a:spcAft>
                <a:spcPts val="0"/>
              </a:spcAft>
              <a:buClr>
                <a:schemeClr val="dk1"/>
              </a:buClr>
              <a:buSzPts val="1600"/>
              <a:buFont typeface="Arial"/>
              <a:buNone/>
            </a:pPr>
            <a:r>
              <a:rPr b="1" lang="en-US" sz="1600">
                <a:solidFill>
                  <a:schemeClr val="dk1"/>
                </a:solidFill>
                <a:latin typeface="Calibri"/>
                <a:ea typeface="Calibri"/>
                <a:cs typeface="Calibri"/>
                <a:sym typeface="Calibri"/>
              </a:rPr>
              <a:t>DPEB</a:t>
            </a:r>
            <a:r>
              <a:rPr lang="en-US" sz="1600">
                <a:solidFill>
                  <a:schemeClr val="dk1"/>
                </a:solidFill>
                <a:latin typeface="Calibri"/>
                <a:ea typeface="Calibri"/>
                <a:cs typeface="Calibri"/>
                <a:sym typeface="Calibri"/>
              </a:rPr>
              <a:t>:2018 - Directive sur la performance énergétique des bâtiments, 2018/844/UE. Bruxelles : Parlement européen et Conseil de l'Union européenne. https://eur-lex.europa.eu/legal-content/EN/TXT/PDF/?uri=CELEX:32018L0844&amp;from=EL </a:t>
            </a:r>
            <a:endParaRPr/>
          </a:p>
          <a:p>
            <a:pPr indent="-395288" lvl="0" marL="395288" marR="0" rtl="0" algn="l">
              <a:spcBef>
                <a:spcPts val="1200"/>
              </a:spcBef>
              <a:spcAft>
                <a:spcPts val="0"/>
              </a:spcAft>
              <a:buClr>
                <a:schemeClr val="dk1"/>
              </a:buClr>
              <a:buSzPts val="1600"/>
              <a:buFont typeface="Arial"/>
              <a:buNone/>
            </a:pPr>
            <a:r>
              <a:rPr b="1" lang="en-US" sz="1600">
                <a:solidFill>
                  <a:schemeClr val="dk1"/>
                </a:solidFill>
                <a:latin typeface="Calibri"/>
                <a:ea typeface="Calibri"/>
                <a:cs typeface="Calibri"/>
                <a:sym typeface="Calibri"/>
              </a:rPr>
              <a:t>EN 15603</a:t>
            </a:r>
            <a:r>
              <a:rPr lang="en-US" sz="1600">
                <a:solidFill>
                  <a:schemeClr val="dk1"/>
                </a:solidFill>
                <a:latin typeface="Calibri"/>
                <a:ea typeface="Calibri"/>
                <a:cs typeface="Calibri"/>
                <a:sym typeface="Calibri"/>
              </a:rPr>
              <a:t>:2008 - Performance énergétique des bâtiments. Consommation énergétique globale et définition des notations énergétiques. Bruxelles : Comité européen de normalisation.</a:t>
            </a:r>
            <a:endParaRPr/>
          </a:p>
          <a:p>
            <a:pPr indent="-395288" lvl="0" marL="395288" marR="0" rtl="0" algn="l">
              <a:spcBef>
                <a:spcPts val="1200"/>
              </a:spcBef>
              <a:spcAft>
                <a:spcPts val="0"/>
              </a:spcAft>
              <a:buClr>
                <a:schemeClr val="dk1"/>
              </a:buClr>
              <a:buSzPts val="1600"/>
              <a:buFont typeface="Arial"/>
              <a:buNone/>
            </a:pPr>
            <a:r>
              <a:rPr b="1" lang="en-US" sz="1600">
                <a:solidFill>
                  <a:schemeClr val="dk1"/>
                </a:solidFill>
                <a:latin typeface="Calibri"/>
                <a:ea typeface="Calibri"/>
                <a:cs typeface="Calibri"/>
                <a:sym typeface="Calibri"/>
              </a:rPr>
              <a:t>EN 13790</a:t>
            </a:r>
            <a:r>
              <a:rPr lang="en-US" sz="1600">
                <a:solidFill>
                  <a:schemeClr val="dk1"/>
                </a:solidFill>
                <a:latin typeface="Calibri"/>
                <a:ea typeface="Calibri"/>
                <a:cs typeface="Calibri"/>
                <a:sym typeface="Calibri"/>
              </a:rPr>
              <a:t>:2008 - Performance énergétique des bâtiments. Calcul de la consommation d'énergie pour le chauffage et le refroidissement des locaux. Bruxelles : Comité européen de normalisation.</a:t>
            </a:r>
            <a:endParaRPr/>
          </a:p>
          <a:p>
            <a:pPr indent="-395288" lvl="0" marL="395288" marR="0" rtl="0" algn="l">
              <a:spcBef>
                <a:spcPts val="1200"/>
              </a:spcBef>
              <a:spcAft>
                <a:spcPts val="0"/>
              </a:spcAft>
              <a:buClr>
                <a:schemeClr val="dk1"/>
              </a:buClr>
              <a:buSzPts val="1600"/>
              <a:buFont typeface="Arial"/>
              <a:buNone/>
            </a:pPr>
            <a:r>
              <a:rPr b="1" lang="en-US" sz="1600">
                <a:solidFill>
                  <a:schemeClr val="dk1"/>
                </a:solidFill>
                <a:latin typeface="Calibri"/>
                <a:ea typeface="Calibri"/>
                <a:cs typeface="Calibri"/>
                <a:sym typeface="Calibri"/>
              </a:rPr>
              <a:t>ASHRAE Standard 100</a:t>
            </a:r>
            <a:r>
              <a:rPr lang="en-US" sz="1600">
                <a:solidFill>
                  <a:schemeClr val="dk1"/>
                </a:solidFill>
                <a:latin typeface="Calibri"/>
                <a:ea typeface="Calibri"/>
                <a:cs typeface="Calibri"/>
                <a:sym typeface="Calibri"/>
              </a:rPr>
              <a:t> : 2018. Efficacité énergétique dans les bâtiments existants. Atlanta : ASHRAE.</a:t>
            </a:r>
            <a:endParaRPr sz="1600">
              <a:solidFill>
                <a:schemeClr val="dk1"/>
              </a:solidFill>
              <a:latin typeface="Calibri"/>
              <a:ea typeface="Calibri"/>
              <a:cs typeface="Calibri"/>
              <a:sym typeface="Calibri"/>
            </a:endParaRPr>
          </a:p>
          <a:p>
            <a:pPr indent="0" lvl="0" marL="0" marR="0" rtl="0" algn="l">
              <a:spcBef>
                <a:spcPts val="1200"/>
              </a:spcBef>
              <a:spcAft>
                <a:spcPts val="0"/>
              </a:spcAft>
              <a:buClr>
                <a:srgbClr val="000000"/>
              </a:buClr>
              <a:buSzPts val="1600"/>
              <a:buFont typeface="Arial"/>
              <a:buNone/>
            </a:pPr>
            <a:r>
              <a:rPr b="1" lang="en-US" sz="1600">
                <a:solidFill>
                  <a:srgbClr val="000000"/>
                </a:solidFill>
                <a:latin typeface="Calibri"/>
                <a:ea typeface="Calibri"/>
                <a:cs typeface="Calibri"/>
                <a:sym typeface="Calibri"/>
              </a:rPr>
              <a:t>ASHRAE GreenGuide </a:t>
            </a:r>
            <a:r>
              <a:rPr lang="en-US" sz="1600">
                <a:solidFill>
                  <a:srgbClr val="000000"/>
                </a:solidFill>
                <a:latin typeface="Calibri"/>
                <a:ea typeface="Calibri"/>
                <a:cs typeface="Calibri"/>
                <a:sym typeface="Calibri"/>
              </a:rPr>
              <a:t>(5e éd.), Design, Construction and Operation of Sustainable Buildings, T. Lawrence, A.K. Darwich, J.K. Means, D. Macauley (rédacteurs), 504 p., Atlanta : ASHRAE, 2018. https://www.ashrae.org/technical-resources/bookstore/ashrae-greenguide-the-design-construction-and-operation-of-sustainable-buildings</a:t>
            </a:r>
            <a:endParaRPr sz="1600">
              <a:solidFill>
                <a:srgbClr val="000000"/>
              </a:solidFill>
              <a:latin typeface="Calibri"/>
              <a:ea typeface="Calibri"/>
              <a:cs typeface="Calibri"/>
              <a:sym typeface="Calibri"/>
            </a:endParaRPr>
          </a:p>
          <a:p>
            <a:pPr indent="0" lvl="0" marL="0" marR="0" rtl="0" algn="l">
              <a:spcBef>
                <a:spcPts val="1200"/>
              </a:spcBef>
              <a:spcAft>
                <a:spcPts val="0"/>
              </a:spcAft>
              <a:buClr>
                <a:srgbClr val="000000"/>
              </a:buClr>
              <a:buSzPts val="1600"/>
              <a:buFont typeface="Arial"/>
              <a:buNone/>
            </a:pPr>
            <a:r>
              <a:rPr b="1" lang="en-US" sz="1600">
                <a:solidFill>
                  <a:srgbClr val="000000"/>
                </a:solidFill>
                <a:latin typeface="Calibri"/>
                <a:ea typeface="Calibri"/>
                <a:cs typeface="Calibri"/>
                <a:sym typeface="Calibri"/>
              </a:rPr>
              <a:t>Handbook of Energy Efficiency in Buildings </a:t>
            </a:r>
            <a:r>
              <a:rPr lang="en-US" sz="1600">
                <a:solidFill>
                  <a:srgbClr val="000000"/>
                </a:solidFill>
                <a:latin typeface="Calibri"/>
                <a:ea typeface="Calibri"/>
                <a:cs typeface="Calibri"/>
                <a:sym typeface="Calibri"/>
              </a:rPr>
              <a:t>(1st ed.), Umberto Desideri et Francesco Asdrubali (Editors), 836 p., ISBN 978-0128128176, Butterworth-Heinemann, 2018. https://www.elsevier.com/books/handbook-of-energy-efficiency-in-buildings/desideri/978-0-12-812817-6  </a:t>
            </a:r>
            <a:endParaRPr/>
          </a:p>
          <a:p>
            <a:pPr indent="0" lvl="0" marL="0" marR="0" rtl="0" algn="l">
              <a:spcBef>
                <a:spcPts val="1200"/>
              </a:spcBef>
              <a:spcAft>
                <a:spcPts val="0"/>
              </a:spcAft>
              <a:buClr>
                <a:schemeClr val="dk1"/>
              </a:buClr>
              <a:buSzPts val="1600"/>
              <a:buFont typeface="Arial"/>
              <a:buNone/>
            </a:pPr>
            <a:r>
              <a:t/>
            </a:r>
            <a:endParaRPr sz="1600">
              <a:solidFill>
                <a:srgbClr val="000000"/>
              </a:solidFill>
              <a:latin typeface="Calibri"/>
              <a:ea typeface="Calibri"/>
              <a:cs typeface="Calibri"/>
              <a:sym typeface="Calibri"/>
            </a:endParaRPr>
          </a:p>
          <a:p>
            <a:pPr indent="-395288" lvl="0" marL="395288" marR="0" rtl="0" algn="l">
              <a:spcBef>
                <a:spcPts val="0"/>
              </a:spcBef>
              <a:spcAft>
                <a:spcPts val="0"/>
              </a:spcAft>
              <a:buClr>
                <a:schemeClr val="dk1"/>
              </a:buClr>
              <a:buSzPts val="1600"/>
              <a:buFont typeface="Arial"/>
              <a:buNone/>
            </a:pPr>
            <a:r>
              <a:t/>
            </a:r>
            <a:endParaRPr sz="1600">
              <a:solidFill>
                <a:schemeClr val="dk1"/>
              </a:solidFill>
              <a:latin typeface="Calibri"/>
              <a:ea typeface="Calibri"/>
              <a:cs typeface="Calibri"/>
              <a:sym typeface="Calibri"/>
            </a:endParaRPr>
          </a:p>
        </p:txBody>
      </p:sp>
      <p:sp>
        <p:nvSpPr>
          <p:cNvPr id="309" name="Google Shape;309;p15"/>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10" name="Google Shape;310;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16"/>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16" name="Google Shape;316;p1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17" name="Google Shape;317;p16"/>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18" name="Google Shape;318;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319" name="Google Shape;319;p16"/>
          <p:cNvSpPr/>
          <p:nvPr/>
        </p:nvSpPr>
        <p:spPr>
          <a:xfrm>
            <a:off x="352982" y="1431985"/>
            <a:ext cx="879101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https://ec.europa.eu/energy/en/topics/energy-strategy-and-energy-union/clean-energy-all-europeans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pic>
        <p:nvPicPr>
          <p:cNvPr id="320" name="Google Shape;320;p16"/>
          <p:cNvPicPr preferRelativeResize="0"/>
          <p:nvPr/>
        </p:nvPicPr>
        <p:blipFill rotWithShape="1">
          <a:blip r:embed="rId5">
            <a:alphaModFix/>
          </a:blip>
          <a:srcRect b="0" l="0" r="0" t="0"/>
          <a:stretch/>
        </p:blipFill>
        <p:spPr>
          <a:xfrm>
            <a:off x="3064614" y="1822447"/>
            <a:ext cx="4505324" cy="4163683"/>
          </a:xfrm>
          <a:prstGeom prst="rect">
            <a:avLst/>
          </a:prstGeom>
          <a:noFill/>
          <a:ln>
            <a:noFill/>
          </a:ln>
        </p:spPr>
      </p:pic>
      <p:sp>
        <p:nvSpPr>
          <p:cNvPr id="321" name="Google Shape;321;p16"/>
          <p:cNvSpPr txBox="1"/>
          <p:nvPr/>
        </p:nvSpPr>
        <p:spPr>
          <a:xfrm>
            <a:off x="3108419" y="3446346"/>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Efficacité Energétique</a:t>
            </a:r>
            <a:endParaRPr b="1" sz="700">
              <a:solidFill>
                <a:srgbClr val="7F7F7F"/>
              </a:solidFill>
              <a:latin typeface="Arial"/>
              <a:ea typeface="Arial"/>
              <a:cs typeface="Arial"/>
              <a:sym typeface="Arial"/>
            </a:endParaRPr>
          </a:p>
        </p:txBody>
      </p:sp>
      <p:sp>
        <p:nvSpPr>
          <p:cNvPr id="322" name="Google Shape;322;p16"/>
          <p:cNvSpPr txBox="1"/>
          <p:nvPr/>
        </p:nvSpPr>
        <p:spPr>
          <a:xfrm>
            <a:off x="3113182" y="4403609"/>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Régulation Electrique</a:t>
            </a:r>
            <a:endParaRPr b="1" sz="700">
              <a:solidFill>
                <a:srgbClr val="7F7F7F"/>
              </a:solidFill>
              <a:latin typeface="Arial"/>
              <a:ea typeface="Arial"/>
              <a:cs typeface="Arial"/>
              <a:sym typeface="Arial"/>
            </a:endParaRPr>
          </a:p>
        </p:txBody>
      </p:sp>
      <p:sp>
        <p:nvSpPr>
          <p:cNvPr id="323" name="Google Shape;323;p16"/>
          <p:cNvSpPr txBox="1"/>
          <p:nvPr/>
        </p:nvSpPr>
        <p:spPr>
          <a:xfrm>
            <a:off x="3103657" y="5241808"/>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Préparation au risque</a:t>
            </a:r>
            <a:endParaRPr b="1" sz="700">
              <a:solidFill>
                <a:srgbClr val="7F7F7F"/>
              </a:solidFill>
              <a:latin typeface="Arial"/>
              <a:ea typeface="Arial"/>
              <a:cs typeface="Arial"/>
              <a:sym typeface="Arial"/>
            </a:endParaRPr>
          </a:p>
        </p:txBody>
      </p:sp>
      <p:sp>
        <p:nvSpPr>
          <p:cNvPr id="324" name="Google Shape;324;p16"/>
          <p:cNvSpPr txBox="1"/>
          <p:nvPr/>
        </p:nvSpPr>
        <p:spPr>
          <a:xfrm>
            <a:off x="3138899" y="2423160"/>
            <a:ext cx="815882" cy="335669"/>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Performance Energétique des Bâtiments</a:t>
            </a:r>
            <a:endParaRPr b="1" sz="700">
              <a:solidFill>
                <a:srgbClr val="7F7F7F"/>
              </a:solidFill>
              <a:latin typeface="Arial"/>
              <a:ea typeface="Arial"/>
              <a:cs typeface="Arial"/>
              <a:sym typeface="Arial"/>
            </a:endParaRPr>
          </a:p>
        </p:txBody>
      </p:sp>
      <p:sp>
        <p:nvSpPr>
          <p:cNvPr id="325" name="Google Shape;325;p16"/>
          <p:cNvSpPr txBox="1"/>
          <p:nvPr/>
        </p:nvSpPr>
        <p:spPr>
          <a:xfrm>
            <a:off x="3116039" y="290322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Energie Renouvelable</a:t>
            </a:r>
            <a:endParaRPr b="1" sz="700">
              <a:solidFill>
                <a:srgbClr val="7F7F7F"/>
              </a:solidFill>
              <a:latin typeface="Arial"/>
              <a:ea typeface="Arial"/>
              <a:cs typeface="Arial"/>
              <a:sym typeface="Arial"/>
            </a:endParaRPr>
          </a:p>
        </p:txBody>
      </p:sp>
      <p:sp>
        <p:nvSpPr>
          <p:cNvPr id="326" name="Google Shape;326;p16"/>
          <p:cNvSpPr txBox="1"/>
          <p:nvPr/>
        </p:nvSpPr>
        <p:spPr>
          <a:xfrm>
            <a:off x="3126199" y="3901440"/>
            <a:ext cx="815882"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Gouvernance de l’Energie de l’union</a:t>
            </a:r>
            <a:endParaRPr b="1" sz="700">
              <a:solidFill>
                <a:srgbClr val="7F7F7F"/>
              </a:solidFill>
              <a:latin typeface="Arial"/>
              <a:ea typeface="Arial"/>
              <a:cs typeface="Arial"/>
              <a:sym typeface="Arial"/>
            </a:endParaRPr>
          </a:p>
        </p:txBody>
      </p:sp>
      <p:sp>
        <p:nvSpPr>
          <p:cNvPr id="327" name="Google Shape;327;p16"/>
          <p:cNvSpPr txBox="1"/>
          <p:nvPr/>
        </p:nvSpPr>
        <p:spPr>
          <a:xfrm>
            <a:off x="3121119" y="477520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Directive sur l’Electricité</a:t>
            </a:r>
            <a:endParaRPr b="1" sz="700">
              <a:solidFill>
                <a:srgbClr val="7F7F7F"/>
              </a:solidFill>
              <a:latin typeface="Arial"/>
              <a:ea typeface="Arial"/>
              <a:cs typeface="Arial"/>
              <a:sym typeface="Arial"/>
            </a:endParaRPr>
          </a:p>
        </p:txBody>
      </p:sp>
      <p:sp>
        <p:nvSpPr>
          <p:cNvPr id="328" name="Google Shape;328;p16"/>
          <p:cNvSpPr txBox="1"/>
          <p:nvPr/>
        </p:nvSpPr>
        <p:spPr>
          <a:xfrm>
            <a:off x="3136359" y="5699760"/>
            <a:ext cx="815882"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ACER</a:t>
            </a:r>
            <a:endParaRPr b="1" sz="700">
              <a:solidFill>
                <a:srgbClr val="7F7F7F"/>
              </a:solidFill>
              <a:latin typeface="Arial"/>
              <a:ea typeface="Arial"/>
              <a:cs typeface="Arial"/>
              <a:sym typeface="Arial"/>
            </a:endParaRPr>
          </a:p>
        </p:txBody>
      </p:sp>
      <p:sp>
        <p:nvSpPr>
          <p:cNvPr id="329" name="Google Shape;329;p16"/>
          <p:cNvSpPr txBox="1"/>
          <p:nvPr/>
        </p:nvSpPr>
        <p:spPr>
          <a:xfrm>
            <a:off x="4794979" y="24811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0" name="Google Shape;330;p16"/>
          <p:cNvSpPr txBox="1"/>
          <p:nvPr/>
        </p:nvSpPr>
        <p:spPr>
          <a:xfrm>
            <a:off x="4794979" y="39238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1" name="Google Shape;331;p16"/>
          <p:cNvSpPr txBox="1"/>
          <p:nvPr/>
        </p:nvSpPr>
        <p:spPr>
          <a:xfrm>
            <a:off x="4800059" y="44115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2" name="Google Shape;332;p16"/>
          <p:cNvSpPr txBox="1"/>
          <p:nvPr/>
        </p:nvSpPr>
        <p:spPr>
          <a:xfrm>
            <a:off x="4789899" y="48077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3" name="Google Shape;333;p16"/>
          <p:cNvSpPr txBox="1"/>
          <p:nvPr/>
        </p:nvSpPr>
        <p:spPr>
          <a:xfrm>
            <a:off x="4769579" y="522942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4" name="Google Shape;334;p16"/>
          <p:cNvSpPr txBox="1"/>
          <p:nvPr/>
        </p:nvSpPr>
        <p:spPr>
          <a:xfrm>
            <a:off x="4800059" y="56459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5" name="Google Shape;335;p16"/>
          <p:cNvSpPr txBox="1"/>
          <p:nvPr/>
        </p:nvSpPr>
        <p:spPr>
          <a:xfrm>
            <a:off x="4774659" y="34412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6" name="Google Shape;336;p16"/>
          <p:cNvSpPr txBox="1"/>
          <p:nvPr/>
        </p:nvSpPr>
        <p:spPr>
          <a:xfrm>
            <a:off x="4800059" y="29383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37" name="Google Shape;337;p16"/>
          <p:cNvSpPr txBox="1"/>
          <p:nvPr/>
        </p:nvSpPr>
        <p:spPr>
          <a:xfrm>
            <a:off x="4003040" y="1983740"/>
            <a:ext cx="69088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Proposition Commission Européenne</a:t>
            </a:r>
            <a:endParaRPr b="1" sz="700">
              <a:solidFill>
                <a:srgbClr val="7F7F7F"/>
              </a:solidFill>
              <a:latin typeface="Arial"/>
              <a:ea typeface="Arial"/>
              <a:cs typeface="Arial"/>
              <a:sym typeface="Arial"/>
            </a:endParaRPr>
          </a:p>
        </p:txBody>
      </p:sp>
      <p:sp>
        <p:nvSpPr>
          <p:cNvPr id="338" name="Google Shape;338;p16"/>
          <p:cNvSpPr txBox="1"/>
          <p:nvPr/>
        </p:nvSpPr>
        <p:spPr>
          <a:xfrm>
            <a:off x="4775200" y="2009140"/>
            <a:ext cx="6502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Négociations Interinstitutionnelles EU</a:t>
            </a:r>
            <a:endParaRPr b="1" sz="700">
              <a:solidFill>
                <a:srgbClr val="7F7F7F"/>
              </a:solidFill>
              <a:latin typeface="Arial"/>
              <a:ea typeface="Arial"/>
              <a:cs typeface="Arial"/>
              <a:sym typeface="Arial"/>
            </a:endParaRPr>
          </a:p>
        </p:txBody>
      </p:sp>
      <p:sp>
        <p:nvSpPr>
          <p:cNvPr id="339" name="Google Shape;339;p16"/>
          <p:cNvSpPr txBox="1"/>
          <p:nvPr/>
        </p:nvSpPr>
        <p:spPr>
          <a:xfrm>
            <a:off x="6798110" y="2002452"/>
            <a:ext cx="690880" cy="28380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Publication Journal Officiel</a:t>
            </a:r>
            <a:endParaRPr b="1" sz="700">
              <a:solidFill>
                <a:srgbClr val="7F7F7F"/>
              </a:solidFill>
              <a:latin typeface="Arial"/>
              <a:ea typeface="Arial"/>
              <a:cs typeface="Arial"/>
              <a:sym typeface="Arial"/>
            </a:endParaRPr>
          </a:p>
        </p:txBody>
      </p:sp>
      <p:sp>
        <p:nvSpPr>
          <p:cNvPr id="340" name="Google Shape;340;p16"/>
          <p:cNvSpPr txBox="1"/>
          <p:nvPr/>
        </p:nvSpPr>
        <p:spPr>
          <a:xfrm>
            <a:off x="6177280" y="2034540"/>
            <a:ext cx="52832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du Conseil</a:t>
            </a:r>
            <a:endParaRPr b="1" sz="700">
              <a:solidFill>
                <a:srgbClr val="7F7F7F"/>
              </a:solidFill>
              <a:latin typeface="Arial"/>
              <a:ea typeface="Arial"/>
              <a:cs typeface="Arial"/>
              <a:sym typeface="Arial"/>
            </a:endParaRPr>
          </a:p>
        </p:txBody>
      </p:sp>
      <p:sp>
        <p:nvSpPr>
          <p:cNvPr id="341" name="Google Shape;341;p16"/>
          <p:cNvSpPr txBox="1"/>
          <p:nvPr/>
        </p:nvSpPr>
        <p:spPr>
          <a:xfrm>
            <a:off x="5506720" y="1998980"/>
            <a:ext cx="5994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Parlement Européen</a:t>
            </a:r>
            <a:endParaRPr b="1" sz="700">
              <a:solidFill>
                <a:srgbClr val="7F7F7F"/>
              </a:solidFill>
              <a:latin typeface="Arial"/>
              <a:ea typeface="Arial"/>
              <a:cs typeface="Arial"/>
              <a:sym typeface="Arial"/>
            </a:endParaRPr>
          </a:p>
        </p:txBody>
      </p:sp>
      <p:sp>
        <p:nvSpPr>
          <p:cNvPr id="342" name="Google Shape;342;p16"/>
          <p:cNvSpPr txBox="1"/>
          <p:nvPr/>
        </p:nvSpPr>
        <p:spPr>
          <a:xfrm>
            <a:off x="3947160" y="1836421"/>
            <a:ext cx="3307080" cy="11541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Package de Energie propre pour tous les européens : Processus législatif </a:t>
            </a:r>
            <a:endParaRPr b="1" sz="700">
              <a:solidFill>
                <a:srgbClr val="7F7F7F"/>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1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8" name="Google Shape;348;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349" name="Google Shape;349;p17"/>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a:p>
          <a:p>
            <a:pPr indent="0" lvl="0" marL="0" marR="0" rtl="0" algn="l">
              <a:spcBef>
                <a:spcPts val="480"/>
              </a:spcBef>
              <a:spcAft>
                <a:spcPts val="0"/>
              </a:spcAft>
              <a:buClr>
                <a:schemeClr val="dk1"/>
              </a:buClr>
              <a:buSzPts val="2400"/>
              <a:buFont typeface="Arial"/>
              <a:buNone/>
            </a:pPr>
            <a:r>
              <a:t/>
            </a:r>
            <a:endParaRPr b="1" sz="2400" u="sng">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p:txBody>
      </p:sp>
      <p:sp>
        <p:nvSpPr>
          <p:cNvPr id="350" name="Google Shape;350;p17"/>
          <p:cNvSpPr txBox="1"/>
          <p:nvPr/>
        </p:nvSpPr>
        <p:spPr>
          <a:xfrm>
            <a:off x="254036" y="1278668"/>
            <a:ext cx="7253025" cy="87670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1800"/>
              <a:buFont typeface="Arial"/>
              <a:buNone/>
            </a:pPr>
            <a:r>
              <a:rPr b="1" lang="en-US" sz="1800">
                <a:solidFill>
                  <a:schemeClr val="dk1"/>
                </a:solidFill>
                <a:latin typeface="Calibri"/>
                <a:ea typeface="Calibri"/>
                <a:cs typeface="Calibri"/>
                <a:sym typeface="Calibri"/>
              </a:rPr>
              <a:t>ASHRAE Standard 189.1</a:t>
            </a:r>
            <a:r>
              <a:rPr lang="en-US" sz="1800">
                <a:solidFill>
                  <a:schemeClr val="dk1"/>
                </a:solidFill>
                <a:latin typeface="Calibri"/>
                <a:ea typeface="Calibri"/>
                <a:cs typeface="Calibri"/>
                <a:sym typeface="Calibri"/>
              </a:rPr>
              <a:t> - Conception de bâtiments verts à haute performance. </a:t>
            </a:r>
            <a:r>
              <a:rPr lang="en-US" sz="1200">
                <a:solidFill>
                  <a:schemeClr val="dk1"/>
                </a:solidFill>
                <a:latin typeface="Calibri"/>
                <a:ea typeface="Calibri"/>
                <a:cs typeface="Calibri"/>
                <a:sym typeface="Calibri"/>
              </a:rPr>
              <a:t>https://www.ashrae.org/technical-resources/standards-and-guidelines/read-only-versions-of-ashrae-standards</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346075" lvl="0" marL="346075" marR="0" rtl="0" algn="l">
              <a:spcBef>
                <a:spcPts val="600"/>
              </a:spcBef>
              <a:spcAft>
                <a:spcPts val="0"/>
              </a:spcAft>
              <a:buClr>
                <a:schemeClr val="dk1"/>
              </a:buClr>
              <a:buSzPts val="2200"/>
              <a:buFont typeface="Arial"/>
              <a:buNone/>
            </a:pPr>
            <a:r>
              <a:t/>
            </a:r>
            <a:endParaRPr sz="2200">
              <a:solidFill>
                <a:schemeClr val="dk1"/>
              </a:solidFill>
              <a:latin typeface="Calibri"/>
              <a:ea typeface="Calibri"/>
              <a:cs typeface="Calibri"/>
              <a:sym typeface="Calibri"/>
            </a:endParaRPr>
          </a:p>
        </p:txBody>
      </p:sp>
      <p:pic>
        <p:nvPicPr>
          <p:cNvPr id="351" name="Google Shape;351;p17"/>
          <p:cNvPicPr preferRelativeResize="0"/>
          <p:nvPr/>
        </p:nvPicPr>
        <p:blipFill rotWithShape="1">
          <a:blip r:embed="rId3">
            <a:alphaModFix/>
          </a:blip>
          <a:srcRect b="0" l="0" r="0" t="0"/>
          <a:stretch/>
        </p:blipFill>
        <p:spPr>
          <a:xfrm>
            <a:off x="7387318" y="848074"/>
            <a:ext cx="1418030" cy="182880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pic>
        <p:nvPicPr>
          <p:cNvPr id="352" name="Google Shape;352;p17"/>
          <p:cNvPicPr preferRelativeResize="0"/>
          <p:nvPr/>
        </p:nvPicPr>
        <p:blipFill rotWithShape="1">
          <a:blip r:embed="rId4">
            <a:alphaModFix/>
          </a:blip>
          <a:srcRect b="0" l="0" r="0" t="0"/>
          <a:stretch/>
        </p:blipFill>
        <p:spPr>
          <a:xfrm>
            <a:off x="243151" y="2153522"/>
            <a:ext cx="5092607" cy="343203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18"/>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8" name="Google Shape;358;p18"/>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359" name="Google Shape;359;p1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1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65" name="Google Shape;365;p19"/>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5 petits bâtiments résidentiels, 15 maisons individuelles, un immeuble de bureaux et une école secondaire. Tous les bâtiments sont raccordés au réseau électrique principal et la plupart d'entre eux au réseau central de gaz naturel.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 </a:t>
            </a:r>
            <a:r>
              <a:rPr b="0" i="0" lang="en-US" sz="2000" u="none" cap="none" strike="noStrike">
                <a:solidFill>
                  <a:schemeClr val="dk1"/>
                </a:solidFill>
                <a:latin typeface="Calibri"/>
                <a:ea typeface="Calibri"/>
                <a:cs typeface="Calibri"/>
                <a:sym typeface="Calibri"/>
              </a:rPr>
              <a:t>la </a:t>
            </a:r>
            <a:r>
              <a:rPr b="1" i="0" lang="en-US" sz="2000" u="none" cap="none" strike="noStrike">
                <a:solidFill>
                  <a:schemeClr val="dk1"/>
                </a:solidFill>
                <a:latin typeface="Calibri"/>
                <a:ea typeface="Calibri"/>
                <a:cs typeface="Calibri"/>
                <a:sym typeface="Calibri"/>
              </a:rPr>
              <a:t>surface</a:t>
            </a:r>
            <a:r>
              <a:rPr b="0" i="0" lang="en-US" sz="2000" u="none" cap="none" strike="noStrike">
                <a:solidFill>
                  <a:schemeClr val="dk1"/>
                </a:solidFill>
                <a:latin typeface="Calibri"/>
                <a:ea typeface="Calibri"/>
                <a:cs typeface="Calibri"/>
                <a:sym typeface="Calibri"/>
              </a:rPr>
              <a:t> utile au sol</a:t>
            </a:r>
            <a:r>
              <a:rPr b="1" i="0" lang="en-US" sz="2000" u="none" cap="none" strike="noStrike">
                <a:solidFill>
                  <a:schemeClr val="dk1"/>
                </a:solidFill>
                <a:latin typeface="Calibri"/>
                <a:ea typeface="Calibri"/>
                <a:cs typeface="Calibri"/>
                <a:sym typeface="Calibri"/>
              </a:rPr>
              <a:t> et la consommation d'énergie électrique annuelle moyenne calculée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366" name="Google Shape;366;p1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grpSp>
        <p:nvGrpSpPr>
          <p:cNvPr id="367" name="Google Shape;367;p19"/>
          <p:cNvGrpSpPr/>
          <p:nvPr/>
        </p:nvGrpSpPr>
        <p:grpSpPr>
          <a:xfrm>
            <a:off x="340512" y="3803527"/>
            <a:ext cx="8514080" cy="1145373"/>
            <a:chOff x="340512" y="3584452"/>
            <a:chExt cx="8514080" cy="1145373"/>
          </a:xfrm>
        </p:grpSpPr>
        <p:sp>
          <p:nvSpPr>
            <p:cNvPr id="368" name="Google Shape;368;p19"/>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totale d'énergie électrique finale par total  </a:t>
              </a:r>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surface utile du plancher intérieur </a:t>
              </a:r>
              <a:r>
                <a:rPr lang="en-US" sz="2000">
                  <a:solidFill>
                    <a:schemeClr val="dk1"/>
                  </a:solidFill>
                  <a:latin typeface="Calibri"/>
                  <a:ea typeface="Calibri"/>
                  <a:cs typeface="Calibri"/>
                  <a:sym typeface="Calibri"/>
                </a:rPr>
                <a:t>(c.-à-d. intensité électrique finale).</a:t>
              </a:r>
              <a:endParaRPr b="1" sz="2000">
                <a:solidFill>
                  <a:schemeClr val="dk1"/>
                </a:solidFill>
                <a:latin typeface="Calibri"/>
                <a:ea typeface="Calibri"/>
                <a:cs typeface="Calibri"/>
                <a:sym typeface="Calibri"/>
              </a:endParaRPr>
            </a:p>
          </p:txBody>
        </p:sp>
        <p:pic>
          <p:nvPicPr>
            <p:cNvPr id="369" name="Google Shape;369;p19"/>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id="93" name="Google Shape;93;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94" name="Google Shape;94;p2"/>
          <p:cNvGraphicFramePr/>
          <p:nvPr/>
        </p:nvGraphicFramePr>
        <p:xfrm>
          <a:off x="487326" y="1504863"/>
          <a:ext cx="3000000" cy="3000000"/>
        </p:xfrm>
        <a:graphic>
          <a:graphicData uri="http://schemas.openxmlformats.org/drawingml/2006/table">
            <a:tbl>
              <a:tblPr bandRow="1" firstRow="1">
                <a:noFill/>
                <a:tableStyleId>{9E22733C-CA19-4832-8ADA-175DD7677B7F}</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B.2.4 - CONSOMMATION FINALE TOTALE D'ÉNERGIE ÉLECTRIQUE POUR L'EXPLOITATION DES BÂTIMENTS</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B. Énergie</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B.2. Consommation D'Énergie</a:t>
                      </a:r>
                      <a:endParaRPr sz="1800" u="none" cap="none" strike="noStrike"/>
                    </a:p>
                  </a:txBody>
                  <a:tcPr marT="45725" marB="45725" marR="91450" marL="91450" anchor="ctr"/>
                </a:tc>
              </a:tr>
            </a:tbl>
          </a:graphicData>
        </a:graphic>
      </p:graphicFrame>
      <p:sp>
        <p:nvSpPr>
          <p:cNvPr id="95" name="Google Shape;95;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96" name="Google Shape;96;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97" name="Google Shape;97;p2"/>
          <p:cNvSpPr txBox="1"/>
          <p:nvPr/>
        </p:nvSpPr>
        <p:spPr>
          <a:xfrm>
            <a:off x="4833892" y="5702392"/>
            <a:ext cx="4083682"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Β.1.3 de Echelle du Bâtiment</a:t>
            </a:r>
            <a:endParaRPr i="1" sz="1800">
              <a:solidFill>
                <a:schemeClr val="dk1"/>
              </a:solidFill>
              <a:latin typeface="Calibri"/>
              <a:ea typeface="Calibri"/>
              <a:cs typeface="Calibri"/>
              <a:sym typeface="Calibri"/>
            </a:endParaRPr>
          </a:p>
        </p:txBody>
      </p:sp>
      <p:grpSp>
        <p:nvGrpSpPr>
          <p:cNvPr id="98" name="Google Shape;98;p2"/>
          <p:cNvGrpSpPr/>
          <p:nvPr/>
        </p:nvGrpSpPr>
        <p:grpSpPr>
          <a:xfrm>
            <a:off x="2512306" y="3582471"/>
            <a:ext cx="4453069" cy="2223525"/>
            <a:chOff x="3355758" y="3573593"/>
            <a:chExt cx="4453069" cy="2223525"/>
          </a:xfrm>
        </p:grpSpPr>
        <p:pic>
          <p:nvPicPr>
            <p:cNvPr id="99" name="Google Shape;99;p2"/>
            <p:cNvPicPr preferRelativeResize="0"/>
            <p:nvPr/>
          </p:nvPicPr>
          <p:blipFill rotWithShape="1">
            <a:blip r:embed="rId5">
              <a:alphaModFix/>
            </a:blip>
            <a:srcRect b="8966" l="63469" r="1502" t="12737"/>
            <a:stretch/>
          </p:blipFill>
          <p:spPr>
            <a:xfrm>
              <a:off x="5420045" y="3573593"/>
              <a:ext cx="1482570" cy="1384917"/>
            </a:xfrm>
            <a:prstGeom prst="rect">
              <a:avLst/>
            </a:prstGeom>
            <a:noFill/>
            <a:ln>
              <a:noFill/>
            </a:ln>
          </p:spPr>
        </p:pic>
        <p:pic>
          <p:nvPicPr>
            <p:cNvPr id="100" name="Google Shape;100;p2"/>
            <p:cNvPicPr preferRelativeResize="0"/>
            <p:nvPr/>
          </p:nvPicPr>
          <p:blipFill rotWithShape="1">
            <a:blip r:embed="rId5">
              <a:alphaModFix/>
            </a:blip>
            <a:srcRect b="8966" l="63469" r="1502" t="12737"/>
            <a:stretch/>
          </p:blipFill>
          <p:spPr>
            <a:xfrm>
              <a:off x="6326257" y="3641052"/>
              <a:ext cx="1482570" cy="1384917"/>
            </a:xfrm>
            <a:prstGeom prst="rect">
              <a:avLst/>
            </a:prstGeom>
            <a:noFill/>
            <a:ln>
              <a:noFill/>
            </a:ln>
          </p:spPr>
        </p:pic>
        <p:pic>
          <p:nvPicPr>
            <p:cNvPr id="101" name="Google Shape;101;p2"/>
            <p:cNvPicPr preferRelativeResize="0"/>
            <p:nvPr/>
          </p:nvPicPr>
          <p:blipFill rotWithShape="1">
            <a:blip r:embed="rId5">
              <a:alphaModFix/>
            </a:blip>
            <a:srcRect b="8966" l="63469" r="1502" t="12737"/>
            <a:stretch/>
          </p:blipFill>
          <p:spPr>
            <a:xfrm>
              <a:off x="5921406" y="4078172"/>
              <a:ext cx="1482570" cy="1384917"/>
            </a:xfrm>
            <a:prstGeom prst="rect">
              <a:avLst/>
            </a:prstGeom>
            <a:noFill/>
            <a:ln>
              <a:noFill/>
            </a:ln>
          </p:spPr>
        </p:pic>
        <p:grpSp>
          <p:nvGrpSpPr>
            <p:cNvPr id="102" name="Google Shape;102;p2"/>
            <p:cNvGrpSpPr/>
            <p:nvPr/>
          </p:nvGrpSpPr>
          <p:grpSpPr>
            <a:xfrm>
              <a:off x="3355758" y="3641052"/>
              <a:ext cx="1988599" cy="2156066"/>
              <a:chOff x="3355758" y="3641052"/>
              <a:chExt cx="1988599" cy="2156066"/>
            </a:xfrm>
          </p:grpSpPr>
          <p:sp>
            <p:nvSpPr>
              <p:cNvPr id="103" name="Google Shape;103;p2"/>
              <p:cNvSpPr/>
              <p:nvPr/>
            </p:nvSpPr>
            <p:spPr>
              <a:xfrm>
                <a:off x="3355758" y="3641052"/>
                <a:ext cx="1988599" cy="2156066"/>
              </a:xfrm>
              <a:prstGeom prst="roundRect">
                <a:avLst>
                  <a:gd fmla="val 16667" name="adj"/>
                </a:avLst>
              </a:prstGeom>
              <a:no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04" name="Google Shape;104;p2"/>
              <p:cNvGrpSpPr/>
              <p:nvPr/>
            </p:nvGrpSpPr>
            <p:grpSpPr>
              <a:xfrm>
                <a:off x="3540351" y="3720192"/>
                <a:ext cx="1629014" cy="1953929"/>
                <a:chOff x="3625913" y="3736740"/>
                <a:chExt cx="1629014" cy="1953929"/>
              </a:xfrm>
            </p:grpSpPr>
            <p:pic>
              <p:nvPicPr>
                <p:cNvPr id="105" name="Google Shape;105;p2"/>
                <p:cNvPicPr preferRelativeResize="0"/>
                <p:nvPr/>
              </p:nvPicPr>
              <p:blipFill rotWithShape="1">
                <a:blip r:embed="rId6">
                  <a:alphaModFix/>
                </a:blip>
                <a:srcRect b="0" l="0" r="0" t="0"/>
                <a:stretch/>
              </p:blipFill>
              <p:spPr>
                <a:xfrm>
                  <a:off x="3625913" y="3736740"/>
                  <a:ext cx="1629014" cy="1159979"/>
                </a:xfrm>
                <a:prstGeom prst="rect">
                  <a:avLst/>
                </a:prstGeom>
                <a:noFill/>
                <a:ln>
                  <a:noFill/>
                </a:ln>
              </p:spPr>
            </p:pic>
            <p:pic>
              <p:nvPicPr>
                <p:cNvPr id="106" name="Google Shape;106;p2"/>
                <p:cNvPicPr preferRelativeResize="0"/>
                <p:nvPr/>
              </p:nvPicPr>
              <p:blipFill rotWithShape="1">
                <a:blip r:embed="rId7">
                  <a:alphaModFix/>
                </a:blip>
                <a:srcRect b="0" l="0" r="0" t="0"/>
                <a:stretch/>
              </p:blipFill>
              <p:spPr>
                <a:xfrm>
                  <a:off x="3688342" y="4846345"/>
                  <a:ext cx="1058647" cy="844324"/>
                </a:xfrm>
                <a:prstGeom prst="rect">
                  <a:avLst/>
                </a:prstGeom>
                <a:noFill/>
                <a:ln>
                  <a:noFill/>
                </a:ln>
              </p:spPr>
            </p:pic>
          </p:grpSp>
        </p:gr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20"/>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75" name="Google Shape;375;p20"/>
          <p:cNvSpPr/>
          <p:nvPr/>
        </p:nvSpPr>
        <p:spPr>
          <a:xfrm>
            <a:off x="697729" y="4977505"/>
            <a:ext cx="801854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et les bâtiments résidentiels, la surface au sol interne et la consommation annuelle d'énergie électrique sont indiquées comme une valeur totale agrégée pour tous les bâtiments de la catégorie</a:t>
            </a:r>
            <a:endParaRPr sz="1800">
              <a:solidFill>
                <a:srgbClr val="000000"/>
              </a:solidFill>
              <a:latin typeface="Calibri"/>
              <a:ea typeface="Calibri"/>
              <a:cs typeface="Calibri"/>
              <a:sym typeface="Calibri"/>
            </a:endParaRPr>
          </a:p>
        </p:txBody>
      </p:sp>
      <p:pic>
        <p:nvPicPr>
          <p:cNvPr id="376" name="Google Shape;376;p20"/>
          <p:cNvPicPr preferRelativeResize="0"/>
          <p:nvPr/>
        </p:nvPicPr>
        <p:blipFill rotWithShape="1">
          <a:blip r:embed="rId3">
            <a:alphaModFix/>
          </a:blip>
          <a:srcRect b="0" l="0" r="0" t="0"/>
          <a:stretch/>
        </p:blipFill>
        <p:spPr>
          <a:xfrm>
            <a:off x="207923" y="5172445"/>
            <a:ext cx="378512" cy="368806"/>
          </a:xfrm>
          <a:prstGeom prst="rect">
            <a:avLst/>
          </a:prstGeom>
          <a:noFill/>
          <a:ln>
            <a:noFill/>
          </a:ln>
        </p:spPr>
      </p:pic>
      <p:sp>
        <p:nvSpPr>
          <p:cNvPr id="377" name="Google Shape;377;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378" name="Google Shape;378;p20"/>
          <p:cNvSpPr/>
          <p:nvPr/>
        </p:nvSpPr>
        <p:spPr>
          <a:xfrm>
            <a:off x="184053" y="820521"/>
            <a:ext cx="284217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379" name="Google Shape;379;p20"/>
          <p:cNvGraphicFramePr/>
          <p:nvPr/>
        </p:nvGraphicFramePr>
        <p:xfrm>
          <a:off x="234853" y="1409700"/>
          <a:ext cx="3000000" cy="3000000"/>
        </p:xfrm>
        <a:graphic>
          <a:graphicData uri="http://schemas.openxmlformats.org/drawingml/2006/table">
            <a:tbl>
              <a:tblPr bandRow="1" firstRow="1">
                <a:noFill/>
                <a:tableStyleId>{1799E356-E001-4538-AF9A-9449F66702F7}</a:tableStyleId>
              </a:tblPr>
              <a:tblGrid>
                <a:gridCol w="1928825"/>
                <a:gridCol w="1309325"/>
                <a:gridCol w="2145675"/>
                <a:gridCol w="3148400"/>
              </a:tblGrid>
              <a:tr h="629125">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b="1" lang="en-US" sz="1400"/>
                        <a:t>Consommation annuelle d'énergie électrique calculée</a:t>
                      </a:r>
                      <a:r>
                        <a:rPr lang="en-US" sz="1400"/>
                        <a:t> (</a:t>
                      </a:r>
                      <a:r>
                        <a:rPr baseline="-25000" lang="en-US" sz="1400" u="none" cap="none" strike="noStrike"/>
                        <a:t>kWhe</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Bureau</a:t>
                      </a:r>
                      <a:endParaRPr sz="1800"/>
                    </a:p>
                  </a:txBody>
                  <a:tcPr marT="45725" marB="45725" marR="91450" marL="91450" anchor="ctr"/>
                </a:tc>
                <a:tc>
                  <a:txBody>
                    <a:bodyPr/>
                    <a:lstStyle/>
                    <a:p>
                      <a:pPr indent="0" lvl="0" marL="0" marR="0" rtl="0" algn="ctr">
                        <a:spcBef>
                          <a:spcPts val="0"/>
                        </a:spcBef>
                        <a:spcAft>
                          <a:spcPts val="0"/>
                        </a:spcAft>
                        <a:buNone/>
                      </a:pPr>
                      <a:r>
                        <a:rPr lang="en-US" sz="1800"/>
                        <a:t>1045</a:t>
                      </a:r>
                      <a:endParaRPr sz="1800"/>
                    </a:p>
                  </a:txBody>
                  <a:tcPr marT="45725" marB="45725" marR="91450" marL="91450" anchor="ctr"/>
                </a:tc>
                <a:tc>
                  <a:txBody>
                    <a:bodyPr/>
                    <a:lstStyle/>
                    <a:p>
                      <a:pPr indent="0" lvl="0" marL="0" marR="0" rtl="0" algn="ctr">
                        <a:spcBef>
                          <a:spcPts val="0"/>
                        </a:spcBef>
                        <a:spcAft>
                          <a:spcPts val="0"/>
                        </a:spcAft>
                        <a:buNone/>
                      </a:pPr>
                      <a:r>
                        <a:rPr lang="en-US" sz="1800"/>
                        <a:t>125086</a:t>
                      </a:r>
                      <a:endParaRPr sz="1800"/>
                    </a:p>
                  </a:txBody>
                  <a:tcPr marT="45725" marB="45725" marR="91450" marL="0" anchor="ctr"/>
                </a:tc>
                <a:tc>
                  <a:txBody>
                    <a:bodyPr/>
                    <a:lstStyle/>
                    <a:p>
                      <a:pPr indent="0" lvl="0" marL="0" marR="0" rtl="0" algn="l">
                        <a:spcBef>
                          <a:spcPts val="0"/>
                        </a:spcBef>
                        <a:spcAft>
                          <a:spcPts val="0"/>
                        </a:spcAft>
                        <a:buNone/>
                      </a:pPr>
                      <a:r>
                        <a:rPr lang="en-US" sz="1200"/>
                        <a:t>Centrale HP pour le chauffage, le refroidissement et l'eau chaude sanitaire.</a:t>
                      </a:r>
                      <a:endParaRPr sz="1200"/>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1847</a:t>
                      </a:r>
                      <a:endParaRPr sz="1800"/>
                    </a:p>
                  </a:txBody>
                  <a:tcPr marT="45725" marB="45725" marR="91450" marL="91450" anchor="ctr"/>
                </a:tc>
                <a:tc>
                  <a:txBody>
                    <a:bodyPr/>
                    <a:lstStyle/>
                    <a:p>
                      <a:pPr indent="0" lvl="0" marL="0" marR="0" rtl="0" algn="ctr">
                        <a:spcBef>
                          <a:spcPts val="0"/>
                        </a:spcBef>
                        <a:spcAft>
                          <a:spcPts val="0"/>
                        </a:spcAft>
                        <a:buNone/>
                      </a:pPr>
                      <a:r>
                        <a:rPr lang="en-US" sz="1800"/>
                        <a:t>51347</a:t>
                      </a:r>
                      <a:endParaRPr sz="18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(15)</a:t>
                      </a:r>
                      <a:endParaRPr sz="1800"/>
                    </a:p>
                  </a:txBody>
                  <a:tcPr marT="45725" marB="45725" marR="91450" marL="91450" anchor="ctr"/>
                </a:tc>
                <a:tc>
                  <a:txBody>
                    <a:bodyPr/>
                    <a:lstStyle/>
                    <a:p>
                      <a:pPr indent="0" lvl="0" marL="0" marR="0" rtl="0" algn="ctr">
                        <a:spcBef>
                          <a:spcPts val="0"/>
                        </a:spcBef>
                        <a:spcAft>
                          <a:spcPts val="0"/>
                        </a:spcAft>
                        <a:buNone/>
                      </a:pPr>
                      <a:r>
                        <a:rPr lang="en-US" sz="1800"/>
                        <a:t>1805</a:t>
                      </a:r>
                      <a:endParaRPr sz="1800"/>
                    </a:p>
                  </a:txBody>
                  <a:tcPr marT="45725" marB="45725" marR="91450" marL="91450" anchor="ctr"/>
                </a:tc>
                <a:tc>
                  <a:txBody>
                    <a:bodyPr/>
                    <a:lstStyle/>
                    <a:p>
                      <a:pPr indent="0" lvl="0" marL="0" marR="0" rtl="0" algn="ctr">
                        <a:spcBef>
                          <a:spcPts val="0"/>
                        </a:spcBef>
                        <a:spcAft>
                          <a:spcPts val="0"/>
                        </a:spcAft>
                        <a:buNone/>
                      </a:pPr>
                      <a:r>
                        <a:rPr lang="en-US" sz="1800"/>
                        <a:t>92596</a:t>
                      </a:r>
                      <a:endParaRPr sz="18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sz="1800">
                        <a:solidFill>
                          <a:schemeClr val="dk1"/>
                        </a:solidFill>
                      </a:endParaRPr>
                    </a:p>
                  </a:txBody>
                  <a:tcPr marT="45725" marB="45725" marR="91450" marL="91450"/>
                </a:tc>
              </a:tr>
              <a:tr h="370850">
                <a:tc>
                  <a:txBody>
                    <a:bodyPr/>
                    <a:lstStyle/>
                    <a:p>
                      <a:pPr indent="0" lvl="0" marL="0" marR="0" rtl="0" algn="l">
                        <a:spcBef>
                          <a:spcPts val="0"/>
                        </a:spcBef>
                        <a:spcAft>
                          <a:spcPts val="0"/>
                        </a:spcAft>
                        <a:buNone/>
                      </a:pPr>
                      <a:r>
                        <a:rPr lang="en-US" sz="1800"/>
                        <a:t>Bâtiments résidentiels (5)</a:t>
                      </a:r>
                      <a:endParaRPr sz="1800"/>
                    </a:p>
                  </a:txBody>
                  <a:tcPr marT="45725" marB="45725" marR="91450" marL="91450" anchor="ctr"/>
                </a:tc>
                <a:tc>
                  <a:txBody>
                    <a:bodyPr/>
                    <a:lstStyle/>
                    <a:p>
                      <a:pPr indent="0" lvl="0" marL="0" marR="0" rtl="0" algn="ctr">
                        <a:spcBef>
                          <a:spcPts val="0"/>
                        </a:spcBef>
                        <a:spcAft>
                          <a:spcPts val="0"/>
                        </a:spcAft>
                        <a:buNone/>
                      </a:pPr>
                      <a:r>
                        <a:rPr lang="en-US" sz="1800"/>
                        <a:t>3322</a:t>
                      </a:r>
                      <a:endParaRPr sz="1800"/>
                    </a:p>
                  </a:txBody>
                  <a:tcPr marT="45725" marB="45725" marR="91450" marL="91450" anchor="ctr"/>
                </a:tc>
                <a:tc>
                  <a:txBody>
                    <a:bodyPr/>
                    <a:lstStyle/>
                    <a:p>
                      <a:pPr indent="0" lvl="0" marL="0" marR="0" rtl="0" algn="ctr">
                        <a:spcBef>
                          <a:spcPts val="0"/>
                        </a:spcBef>
                        <a:spcAft>
                          <a:spcPts val="0"/>
                        </a:spcAft>
                        <a:buNone/>
                      </a:pPr>
                      <a:r>
                        <a:rPr lang="en-US" sz="1800"/>
                        <a:t>148161</a:t>
                      </a:r>
                      <a:endParaRPr sz="1800"/>
                    </a:p>
                  </a:txBody>
                  <a:tcPr marT="45725" marB="45725" marR="9145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Système HP local pour le refroidissement de l'espace</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380" name="Google Shape;380;p20"/>
          <p:cNvSpPr/>
          <p:nvPr/>
        </p:nvSpPr>
        <p:spPr>
          <a:xfrm>
            <a:off x="6995836" y="835561"/>
            <a:ext cx="175446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à 2</a:t>
            </a:r>
            <a:endParaRPr sz="24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86" name="Google Shape;386;p21"/>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387" name="Google Shape;387;p21"/>
          <p:cNvSpPr/>
          <p:nvPr/>
        </p:nvSpPr>
        <p:spPr>
          <a:xfrm>
            <a:off x="7795318" y="1103200"/>
            <a:ext cx="11327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388" name="Google Shape;388;p21"/>
          <p:cNvSpPr/>
          <p:nvPr/>
        </p:nvSpPr>
        <p:spPr>
          <a:xfrm>
            <a:off x="327621" y="1104014"/>
            <a:ext cx="799963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annuelle totale d'énergie électrique</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pour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89" name="Google Shape;389;p21"/>
          <p:cNvSpPr/>
          <p:nvPr/>
        </p:nvSpPr>
        <p:spPr>
          <a:xfrm>
            <a:off x="1332467" y="1937572"/>
            <a:ext cx="551304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(125086 + 51347 + 92596 + 148161) = </a:t>
            </a:r>
            <a:r>
              <a:rPr b="1" lang="en-US" sz="2000">
                <a:solidFill>
                  <a:schemeClr val="dk1"/>
                </a:solidFill>
                <a:latin typeface="Calibri"/>
                <a:ea typeface="Calibri"/>
                <a:cs typeface="Calibri"/>
                <a:sym typeface="Calibri"/>
              </a:rPr>
              <a:t>41719 </a:t>
            </a:r>
            <a:r>
              <a:rPr baseline="-25000" lang="en-US" sz="2000">
                <a:solidFill>
                  <a:schemeClr val="dk1"/>
                </a:solidFill>
                <a:latin typeface="Calibri"/>
                <a:ea typeface="Calibri"/>
                <a:cs typeface="Calibri"/>
                <a:sym typeface="Calibri"/>
              </a:rPr>
              <a:t>kWhe</a:t>
            </a:r>
            <a:endParaRPr baseline="-25000" sz="2000">
              <a:solidFill>
                <a:schemeClr val="dk1"/>
              </a:solidFill>
              <a:latin typeface="Calibri"/>
              <a:ea typeface="Calibri"/>
              <a:cs typeface="Calibri"/>
              <a:sym typeface="Calibri"/>
            </a:endParaRPr>
          </a:p>
        </p:txBody>
      </p:sp>
      <p:sp>
        <p:nvSpPr>
          <p:cNvPr id="390" name="Google Shape;390;p21"/>
          <p:cNvSpPr/>
          <p:nvPr/>
        </p:nvSpPr>
        <p:spPr>
          <a:xfrm>
            <a:off x="7795318" y="2624593"/>
            <a:ext cx="1158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391" name="Google Shape;391;p21"/>
          <p:cNvSpPr/>
          <p:nvPr/>
        </p:nvSpPr>
        <p:spPr>
          <a:xfrm>
            <a:off x="347044" y="2721427"/>
            <a:ext cx="774037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surface utile intérieure totale </a:t>
            </a:r>
            <a:r>
              <a:rPr lang="en-US" sz="2000">
                <a:solidFill>
                  <a:schemeClr val="dk1"/>
                </a:solidFill>
                <a:latin typeface="Calibri"/>
                <a:ea typeface="Calibri"/>
                <a:cs typeface="Calibri"/>
                <a:sym typeface="Calibri"/>
              </a:rPr>
              <a:t>de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392" name="Google Shape;392;p21"/>
          <p:cNvSpPr/>
          <p:nvPr/>
        </p:nvSpPr>
        <p:spPr>
          <a:xfrm>
            <a:off x="1335334" y="3508751"/>
            <a:ext cx="439575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Calibri"/>
                <a:ea typeface="Calibri"/>
                <a:cs typeface="Calibri"/>
                <a:sym typeface="Calibri"/>
              </a:rPr>
              <a:t>(</a:t>
            </a:r>
            <a:r>
              <a:rPr lang="en-US" sz="2000">
                <a:solidFill>
                  <a:schemeClr val="dk1"/>
                </a:solidFill>
                <a:latin typeface="Calibri"/>
                <a:ea typeface="Calibri"/>
                <a:cs typeface="Calibri"/>
                <a:sym typeface="Calibri"/>
              </a:rPr>
              <a:t>1 045 </a:t>
            </a:r>
            <a:r>
              <a:rPr lang="en-US" sz="2000">
                <a:solidFill>
                  <a:srgbClr val="000000"/>
                </a:solidFill>
                <a:latin typeface="Calibri"/>
                <a:ea typeface="Calibri"/>
                <a:cs typeface="Calibri"/>
                <a:sym typeface="Calibri"/>
              </a:rPr>
              <a:t>+ 1 847 + 1 805 + 3 322) = </a:t>
            </a:r>
            <a:r>
              <a:rPr b="1" lang="en-US" sz="2000">
                <a:solidFill>
                  <a:srgbClr val="000000"/>
                </a:solidFill>
                <a:latin typeface="Calibri"/>
                <a:ea typeface="Calibri"/>
                <a:cs typeface="Calibri"/>
                <a:sym typeface="Calibri"/>
              </a:rPr>
              <a:t>8 109 </a:t>
            </a:r>
            <a:r>
              <a:rPr lang="en-US" sz="2000">
                <a:solidFill>
                  <a:srgbClr val="000000"/>
                </a:solidFill>
                <a:latin typeface="Calibri"/>
                <a:ea typeface="Calibri"/>
                <a:cs typeface="Calibri"/>
                <a:sym typeface="Calibri"/>
              </a:rPr>
              <a:t>m</a:t>
            </a:r>
            <a:r>
              <a:rPr baseline="30000" lang="en-US" sz="2000">
                <a:solidFill>
                  <a:srgbClr val="000000"/>
                </a:solidFill>
                <a:latin typeface="Calibri"/>
                <a:ea typeface="Calibri"/>
                <a:cs typeface="Calibri"/>
                <a:sym typeface="Calibri"/>
              </a:rPr>
              <a:t>2</a:t>
            </a:r>
            <a:endParaRPr baseline="30000" sz="2000">
              <a:solidFill>
                <a:srgbClr val="000000"/>
              </a:solidFill>
              <a:latin typeface="Calibri"/>
              <a:ea typeface="Calibri"/>
              <a:cs typeface="Calibri"/>
              <a:sym typeface="Calibri"/>
            </a:endParaRPr>
          </a:p>
        </p:txBody>
      </p:sp>
      <p:sp>
        <p:nvSpPr>
          <p:cNvPr id="393" name="Google Shape;393;p21"/>
          <p:cNvSpPr/>
          <p:nvPr/>
        </p:nvSpPr>
        <p:spPr>
          <a:xfrm>
            <a:off x="7721600" y="4004248"/>
            <a:ext cx="1244599"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394" name="Google Shape;394;p21"/>
          <p:cNvSpPr/>
          <p:nvPr/>
        </p:nvSpPr>
        <p:spPr>
          <a:xfrm>
            <a:off x="439336" y="4037146"/>
            <a:ext cx="790825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annuelle totale d'énergie électrique </a:t>
            </a:r>
            <a:endParaRPr b="1" sz="2000">
              <a:solidFill>
                <a:schemeClr val="dk1"/>
              </a:solidFill>
              <a:latin typeface="Calibri"/>
              <a:ea typeface="Calibri"/>
              <a:cs typeface="Calibri"/>
              <a:sym typeface="Calibri"/>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finale par surface utile intérieure totale</a:t>
            </a:r>
            <a:endParaRPr sz="2000">
              <a:solidFill>
                <a:schemeClr val="dk1"/>
              </a:solidFill>
              <a:latin typeface="Calibri"/>
              <a:ea typeface="Calibri"/>
              <a:cs typeface="Calibri"/>
              <a:sym typeface="Calibri"/>
            </a:endParaRPr>
          </a:p>
        </p:txBody>
      </p:sp>
      <p:pic>
        <p:nvPicPr>
          <p:cNvPr id="395" name="Google Shape;395;p21"/>
          <p:cNvPicPr preferRelativeResize="0"/>
          <p:nvPr/>
        </p:nvPicPr>
        <p:blipFill rotWithShape="1">
          <a:blip r:embed="rId3">
            <a:alphaModFix/>
          </a:blip>
          <a:srcRect b="0" l="0" r="0" t="0"/>
          <a:stretch/>
        </p:blipFill>
        <p:spPr>
          <a:xfrm>
            <a:off x="6065072" y="4644807"/>
            <a:ext cx="2422478" cy="1601347"/>
          </a:xfrm>
          <a:prstGeom prst="rect">
            <a:avLst/>
          </a:prstGeom>
          <a:noFill/>
          <a:ln>
            <a:noFill/>
          </a:ln>
        </p:spPr>
      </p:pic>
      <p:grpSp>
        <p:nvGrpSpPr>
          <p:cNvPr id="396" name="Google Shape;396;p21"/>
          <p:cNvGrpSpPr/>
          <p:nvPr/>
        </p:nvGrpSpPr>
        <p:grpSpPr>
          <a:xfrm>
            <a:off x="1318059" y="4802278"/>
            <a:ext cx="7029859" cy="1392770"/>
            <a:chOff x="1057193" y="4837003"/>
            <a:chExt cx="7029859" cy="1392770"/>
          </a:xfrm>
        </p:grpSpPr>
        <p:grpSp>
          <p:nvGrpSpPr>
            <p:cNvPr id="397" name="Google Shape;397;p21"/>
            <p:cNvGrpSpPr/>
            <p:nvPr/>
          </p:nvGrpSpPr>
          <p:grpSpPr>
            <a:xfrm>
              <a:off x="3546509" y="4837003"/>
              <a:ext cx="2133755" cy="747415"/>
              <a:chOff x="-5641761" y="1178783"/>
              <a:chExt cx="2133755" cy="747415"/>
            </a:xfrm>
          </p:grpSpPr>
          <p:pic>
            <p:nvPicPr>
              <p:cNvPr id="398" name="Google Shape;398;p21"/>
              <p:cNvPicPr preferRelativeResize="0"/>
              <p:nvPr/>
            </p:nvPicPr>
            <p:blipFill rotWithShape="1">
              <a:blip r:embed="rId4">
                <a:alphaModFix/>
              </a:blip>
              <a:srcRect b="0" l="0" r="0" t="0"/>
              <a:stretch/>
            </p:blipFill>
            <p:spPr>
              <a:xfrm>
                <a:off x="-5068442" y="1178783"/>
                <a:ext cx="987119" cy="747415"/>
              </a:xfrm>
              <a:prstGeom prst="rect">
                <a:avLst/>
              </a:prstGeom>
              <a:noFill/>
              <a:ln>
                <a:noFill/>
              </a:ln>
            </p:spPr>
          </p:pic>
          <p:sp>
            <p:nvSpPr>
              <p:cNvPr id="399" name="Google Shape;399;p21"/>
              <p:cNvSpPr/>
              <p:nvPr/>
            </p:nvSpPr>
            <p:spPr>
              <a:xfrm>
                <a:off x="-5641761" y="1316506"/>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Surface utile totale à l'intérieur</a:t>
                </a:r>
                <a:endParaRPr b="1" i="1" sz="1600">
                  <a:solidFill>
                    <a:schemeClr val="dk1"/>
                  </a:solidFill>
                  <a:latin typeface="Calibri"/>
                  <a:ea typeface="Calibri"/>
                  <a:cs typeface="Calibri"/>
                  <a:sym typeface="Calibri"/>
                </a:endParaRPr>
              </a:p>
            </p:txBody>
          </p:sp>
        </p:grpSp>
        <p:sp>
          <p:nvSpPr>
            <p:cNvPr id="400" name="Google Shape;400;p21"/>
            <p:cNvSpPr txBox="1"/>
            <p:nvPr/>
          </p:nvSpPr>
          <p:spPr>
            <a:xfrm>
              <a:off x="1277338" y="5568053"/>
              <a:ext cx="152638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417,19 </a:t>
              </a:r>
              <a:r>
                <a:rPr baseline="-25000" lang="en-US" sz="2000" u="sng">
                  <a:solidFill>
                    <a:schemeClr val="dk1"/>
                  </a:solidFill>
                  <a:latin typeface="Calibri"/>
                  <a:ea typeface="Calibri"/>
                  <a:cs typeface="Calibri"/>
                  <a:sym typeface="Calibri"/>
                </a:rPr>
                <a:t>kWhe</a:t>
              </a:r>
              <a:endParaRPr baseline="-25000" sz="2000" u="sng">
                <a:solidFill>
                  <a:schemeClr val="dk1"/>
                </a:solidFill>
                <a:latin typeface="Calibri"/>
                <a:ea typeface="Calibri"/>
                <a:cs typeface="Calibri"/>
                <a:sym typeface="Calibri"/>
              </a:endParaRPr>
            </a:p>
          </p:txBody>
        </p:sp>
        <p:sp>
          <p:nvSpPr>
            <p:cNvPr id="401" name="Google Shape;401;p21"/>
            <p:cNvSpPr/>
            <p:nvPr/>
          </p:nvSpPr>
          <p:spPr>
            <a:xfrm>
              <a:off x="3239227" y="5306443"/>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02" name="Google Shape;402;p21"/>
            <p:cNvSpPr/>
            <p:nvPr/>
          </p:nvSpPr>
          <p:spPr>
            <a:xfrm>
              <a:off x="5230889" y="5306443"/>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03" name="Google Shape;403;p21"/>
            <p:cNvSpPr/>
            <p:nvPr/>
          </p:nvSpPr>
          <p:spPr>
            <a:xfrm>
              <a:off x="1057193" y="4877535"/>
              <a:ext cx="2043245" cy="666351"/>
            </a:xfrm>
            <a:prstGeom prst="roundRect">
              <a:avLst>
                <a:gd fmla="val 16667" name="adj"/>
              </a:avLst>
            </a:prstGeom>
            <a:solidFill>
              <a:srgbClr val="FFFF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Total énergie électrique</a:t>
              </a:r>
              <a:endParaRPr b="1" sz="1800">
                <a:solidFill>
                  <a:schemeClr val="dk1"/>
                </a:solidFill>
                <a:latin typeface="Calibri"/>
                <a:ea typeface="Calibri"/>
                <a:cs typeface="Calibri"/>
                <a:sym typeface="Calibri"/>
              </a:endParaRPr>
            </a:p>
          </p:txBody>
        </p:sp>
        <p:sp>
          <p:nvSpPr>
            <p:cNvPr id="404" name="Google Shape;404;p21"/>
            <p:cNvSpPr txBox="1"/>
            <p:nvPr/>
          </p:nvSpPr>
          <p:spPr>
            <a:xfrm>
              <a:off x="3979872" y="5568053"/>
              <a:ext cx="105349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8 109 m</a:t>
              </a:r>
              <a:r>
                <a:rPr baseline="30000" lang="en-US" sz="2000" u="sng">
                  <a:solidFill>
                    <a:schemeClr val="dk1"/>
                  </a:solidFill>
                  <a:latin typeface="Calibri"/>
                  <a:ea typeface="Calibri"/>
                  <a:cs typeface="Calibri"/>
                  <a:sym typeface="Calibri"/>
                </a:rPr>
                <a:t>2</a:t>
              </a:r>
              <a:endParaRPr/>
            </a:p>
          </p:txBody>
        </p:sp>
        <p:sp>
          <p:nvSpPr>
            <p:cNvPr id="405" name="Google Shape;405;p21"/>
            <p:cNvSpPr/>
            <p:nvPr/>
          </p:nvSpPr>
          <p:spPr>
            <a:xfrm>
              <a:off x="5824894" y="5568053"/>
              <a:ext cx="2262158" cy="461665"/>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rgbClr val="FF0000"/>
                  </a:solidFill>
                  <a:latin typeface="Calibri"/>
                  <a:ea typeface="Calibri"/>
                  <a:cs typeface="Calibri"/>
                  <a:sym typeface="Calibri"/>
                </a:rPr>
                <a:t>51,5 </a:t>
              </a:r>
              <a:r>
                <a:rPr b="1" baseline="-25000" lang="en-US" sz="2400" u="sng">
                  <a:solidFill>
                    <a:srgbClr val="FF0000"/>
                  </a:solidFill>
                  <a:latin typeface="Calibri"/>
                  <a:ea typeface="Calibri"/>
                  <a:cs typeface="Calibri"/>
                  <a:sym typeface="Calibri"/>
                </a:rPr>
                <a:t>kWhe</a:t>
              </a:r>
              <a:r>
                <a:rPr b="1" lang="en-US" sz="2400" u="sng">
                  <a:solidFill>
                    <a:srgbClr val="FF0000"/>
                  </a:solidFill>
                  <a:latin typeface="Calibri"/>
                  <a:ea typeface="Calibri"/>
                  <a:cs typeface="Calibri"/>
                  <a:sym typeface="Calibri"/>
                </a:rPr>
                <a:t>/m</a:t>
              </a:r>
              <a:r>
                <a:rPr b="1" baseline="30000" lang="en-US" sz="2400" u="sng">
                  <a:solidFill>
                    <a:srgbClr val="FF0000"/>
                  </a:solidFill>
                  <a:latin typeface="Calibri"/>
                  <a:ea typeface="Calibri"/>
                  <a:cs typeface="Calibri"/>
                  <a:sym typeface="Calibri"/>
                </a:rPr>
                <a:t>2</a:t>
              </a:r>
              <a:r>
                <a:rPr b="1" lang="en-US" sz="2400" u="sng">
                  <a:solidFill>
                    <a:srgbClr val="FF0000"/>
                  </a:solidFill>
                  <a:latin typeface="Calibri"/>
                  <a:ea typeface="Calibri"/>
                  <a:cs typeface="Calibri"/>
                  <a:sym typeface="Calibri"/>
                </a:rPr>
                <a:t>/an</a:t>
              </a:r>
              <a:endParaRPr b="1" baseline="30000" sz="2400" u="sng">
                <a:solidFill>
                  <a:srgbClr val="FF0000"/>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22"/>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411" name="Google Shape;411;p2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412" name="Google Shape;412;p22"/>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18" name="Google Shape;418;p23"/>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22 maisons individuelles, un jardin d'enfants et une école primaire. Tous les bâtiments sont connectés au réseau électrique principal et tous sont équipés de chaudières centrales (gaz naturel ou fioul). </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419" name="Google Shape;419;p2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420" name="Google Shape;420;p23"/>
          <p:cNvSpPr txBox="1"/>
          <p:nvPr/>
        </p:nvSpPr>
        <p:spPr>
          <a:xfrm>
            <a:off x="174661" y="2265042"/>
            <a:ext cx="8234039"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a:t>
            </a:r>
            <a:r>
              <a:rPr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la </a:t>
            </a:r>
            <a:r>
              <a:rPr b="1" lang="en-US" sz="2000">
                <a:solidFill>
                  <a:schemeClr val="dk1"/>
                </a:solidFill>
                <a:latin typeface="Calibri"/>
                <a:ea typeface="Calibri"/>
                <a:cs typeface="Calibri"/>
                <a:sym typeface="Calibri"/>
              </a:rPr>
              <a:t>surface utile </a:t>
            </a:r>
            <a:r>
              <a:rPr lang="en-US" sz="2000">
                <a:solidFill>
                  <a:schemeClr val="dk1"/>
                </a:solidFill>
                <a:latin typeface="Calibri"/>
                <a:ea typeface="Calibri"/>
                <a:cs typeface="Calibri"/>
                <a:sym typeface="Calibri"/>
              </a:rPr>
              <a:t>et la</a:t>
            </a:r>
            <a:r>
              <a:rPr b="1" lang="en-US" sz="2000">
                <a:solidFill>
                  <a:schemeClr val="dk1"/>
                </a:solidFill>
                <a:latin typeface="Calibri"/>
                <a:ea typeface="Calibri"/>
                <a:cs typeface="Calibri"/>
                <a:sym typeface="Calibri"/>
              </a:rPr>
              <a:t> consommation annuelle d'énergie électrique calculée</a:t>
            </a:r>
            <a:r>
              <a:rPr lang="en-US" sz="2000">
                <a:solidFill>
                  <a:schemeClr val="dk1"/>
                </a:solidFill>
                <a:latin typeface="Calibri"/>
                <a:ea typeface="Calibri"/>
                <a:cs typeface="Calibri"/>
                <a:sym typeface="Calibri"/>
              </a:rPr>
              <a:t> de tous les bâtiments du quartier    </a:t>
            </a:r>
            <a:endParaRPr sz="2000">
              <a:solidFill>
                <a:schemeClr val="dk1"/>
              </a:solidFill>
              <a:latin typeface="Calibri"/>
              <a:ea typeface="Calibri"/>
              <a:cs typeface="Calibri"/>
              <a:sym typeface="Calibri"/>
            </a:endParaRPr>
          </a:p>
        </p:txBody>
      </p:sp>
      <p:grpSp>
        <p:nvGrpSpPr>
          <p:cNvPr id="421" name="Google Shape;421;p23"/>
          <p:cNvGrpSpPr/>
          <p:nvPr/>
        </p:nvGrpSpPr>
        <p:grpSpPr>
          <a:xfrm>
            <a:off x="174661" y="3731489"/>
            <a:ext cx="8514080" cy="1145373"/>
            <a:chOff x="340512" y="3584452"/>
            <a:chExt cx="8514080" cy="1145373"/>
          </a:xfrm>
        </p:grpSpPr>
        <p:sp>
          <p:nvSpPr>
            <p:cNvPr id="422" name="Google Shape;422;p23"/>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d'énergie électrique finale totale annuelle par surface utile intérieure totale </a:t>
              </a:r>
              <a:r>
                <a:rPr lang="en-US" sz="2000">
                  <a:solidFill>
                    <a:schemeClr val="dk1"/>
                  </a:solidFill>
                  <a:latin typeface="Calibri"/>
                  <a:ea typeface="Calibri"/>
                  <a:cs typeface="Calibri"/>
                  <a:sym typeface="Calibri"/>
                </a:rPr>
                <a:t>(c'est-à-dire l'intensité finale de la consommation d'énergie électrique).</a:t>
              </a:r>
              <a:endParaRPr b="1" sz="2000">
                <a:solidFill>
                  <a:schemeClr val="dk1"/>
                </a:solidFill>
                <a:latin typeface="Calibri"/>
                <a:ea typeface="Calibri"/>
                <a:cs typeface="Calibri"/>
                <a:sym typeface="Calibri"/>
              </a:endParaRPr>
            </a:p>
          </p:txBody>
        </p:sp>
        <p:pic>
          <p:nvPicPr>
            <p:cNvPr id="423" name="Google Shape;423;p23"/>
            <p:cNvPicPr preferRelativeResize="0"/>
            <p:nvPr/>
          </p:nvPicPr>
          <p:blipFill rotWithShape="1">
            <a:blip r:embed="rId3">
              <a:alphaModFix/>
            </a:blip>
            <a:srcRect b="0" l="0" r="0" t="0"/>
            <a:stretch/>
          </p:blipFill>
          <p:spPr>
            <a:xfrm>
              <a:off x="622300" y="38314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a:solidFill>
                <a:srgbClr val="00B050"/>
              </a:solidFill>
            </a:endParaRPr>
          </a:p>
        </p:txBody>
      </p:sp>
      <p:sp>
        <p:nvSpPr>
          <p:cNvPr id="429" name="Google Shape;429;p24"/>
          <p:cNvSpPr/>
          <p:nvPr/>
        </p:nvSpPr>
        <p:spPr>
          <a:xfrm>
            <a:off x="184052" y="820521"/>
            <a:ext cx="27877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430" name="Google Shape;430;p24"/>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431" name="Google Shape;431;p24"/>
          <p:cNvGraphicFramePr/>
          <p:nvPr/>
        </p:nvGraphicFramePr>
        <p:xfrm>
          <a:off x="199562" y="1433733"/>
          <a:ext cx="3000000" cy="3000000"/>
        </p:xfrm>
        <a:graphic>
          <a:graphicData uri="http://schemas.openxmlformats.org/drawingml/2006/table">
            <a:tbl>
              <a:tblPr bandRow="1" firstRow="1">
                <a:noFill/>
                <a:tableStyleId>{1799E356-E001-4538-AF9A-9449F66702F7}</a:tableStyleId>
              </a:tblPr>
              <a:tblGrid>
                <a:gridCol w="2141475"/>
                <a:gridCol w="1452175"/>
                <a:gridCol w="1792075"/>
                <a:gridCol w="330835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b="1" lang="en-US" sz="1400"/>
                        <a:t>Consommation annuelle d'énergie électrique calculée</a:t>
                      </a:r>
                      <a:r>
                        <a:rPr lang="en-US" sz="1400"/>
                        <a:t> (</a:t>
                      </a:r>
                      <a:r>
                        <a:rPr baseline="-25000" lang="en-US" sz="1400" u="none" cap="none" strike="noStrike"/>
                        <a:t>kWhe</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Maternelle </a:t>
                      </a:r>
                      <a:endParaRPr sz="1800"/>
                    </a:p>
                  </a:txBody>
                  <a:tcPr marT="45725" marB="45725" marR="91450" marL="91450" anchor="ctr"/>
                </a:tc>
                <a:tc>
                  <a:txBody>
                    <a:bodyPr/>
                    <a:lstStyle/>
                    <a:p>
                      <a:pPr indent="0" lvl="0" marL="0" marR="0" rtl="0" algn="ctr">
                        <a:spcBef>
                          <a:spcPts val="0"/>
                        </a:spcBef>
                        <a:spcAft>
                          <a:spcPts val="0"/>
                        </a:spcAft>
                        <a:buNone/>
                      </a:pPr>
                      <a:r>
                        <a:rPr lang="en-US" sz="1800"/>
                        <a:t>456</a:t>
                      </a:r>
                      <a:endParaRPr sz="1800"/>
                    </a:p>
                  </a:txBody>
                  <a:tcPr marT="45725" marB="45725" marR="91450" marL="91450" anchor="ctr"/>
                </a:tc>
                <a:tc>
                  <a:txBody>
                    <a:bodyPr/>
                    <a:lstStyle/>
                    <a:p>
                      <a:pPr indent="0" lvl="0" marL="0" marR="0" rtl="0" algn="ctr">
                        <a:spcBef>
                          <a:spcPts val="0"/>
                        </a:spcBef>
                        <a:spcAft>
                          <a:spcPts val="0"/>
                        </a:spcAft>
                        <a:buNone/>
                      </a:pPr>
                      <a:r>
                        <a:rPr lang="en-US" sz="1800"/>
                        <a:t>6567</a:t>
                      </a:r>
                      <a:endParaRPr sz="1800"/>
                    </a:p>
                  </a:txBody>
                  <a:tcPr marT="45725" marB="45725" marR="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fioul pour le chauffage des locaux. HP local pour le refroidissement de l'espace. Chauffe-eau électriques pour </a:t>
                      </a:r>
                      <a:r>
                        <a:rPr lang="en-US" sz="1200"/>
                        <a:t>eau chaude sanitaire</a:t>
                      </a:r>
                      <a:r>
                        <a:rPr lang="en-US" sz="1200" u="none" cap="none" strike="noStrike"/>
                        <a:t>.</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2151</a:t>
                      </a:r>
                      <a:endParaRPr sz="1800"/>
                    </a:p>
                  </a:txBody>
                  <a:tcPr marT="45725" marB="45725" marR="91450" marL="91450" anchor="ctr"/>
                </a:tc>
                <a:tc>
                  <a:txBody>
                    <a:bodyPr/>
                    <a:lstStyle/>
                    <a:p>
                      <a:pPr indent="0" lvl="0" marL="0" marR="0" rtl="0" algn="ctr">
                        <a:spcBef>
                          <a:spcPts val="0"/>
                        </a:spcBef>
                        <a:spcAft>
                          <a:spcPts val="0"/>
                        </a:spcAft>
                        <a:buNone/>
                      </a:pPr>
                      <a:r>
                        <a:rPr lang="en-US" sz="1800"/>
                        <a:t>86255</a:t>
                      </a:r>
                      <a:endParaRPr sz="1800"/>
                    </a:p>
                  </a:txBody>
                  <a:tcPr marT="45725" marB="45725" marR="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(22)</a:t>
                      </a:r>
                      <a:endParaRPr sz="1800"/>
                    </a:p>
                  </a:txBody>
                  <a:tcPr marT="45725" marB="45725" marR="91450" marL="91450" anchor="ctr"/>
                </a:tc>
                <a:tc>
                  <a:txBody>
                    <a:bodyPr/>
                    <a:lstStyle/>
                    <a:p>
                      <a:pPr indent="0" lvl="0" marL="0" marR="0" rtl="0" algn="ctr">
                        <a:spcBef>
                          <a:spcPts val="0"/>
                        </a:spcBef>
                        <a:spcAft>
                          <a:spcPts val="0"/>
                        </a:spcAft>
                        <a:buNone/>
                      </a:pPr>
                      <a:r>
                        <a:rPr lang="en-US" sz="1800"/>
                        <a:t>2 530</a:t>
                      </a:r>
                      <a:endParaRPr sz="1800"/>
                    </a:p>
                  </a:txBody>
                  <a:tcPr marT="45725" marB="45725" marR="91450" marL="91450" anchor="ctr"/>
                </a:tc>
                <a:tc>
                  <a:txBody>
                    <a:bodyPr/>
                    <a:lstStyle/>
                    <a:p>
                      <a:pPr indent="0" lvl="0" marL="0" marR="0" rtl="0" algn="ctr">
                        <a:spcBef>
                          <a:spcPts val="0"/>
                        </a:spcBef>
                        <a:spcAft>
                          <a:spcPts val="0"/>
                        </a:spcAft>
                        <a:buNone/>
                      </a:pPr>
                      <a:r>
                        <a:rPr lang="en-US" sz="1800"/>
                        <a:t>122199</a:t>
                      </a:r>
                      <a:endParaRPr sz="1800"/>
                    </a:p>
                  </a:txBody>
                  <a:tcPr marT="45725" marB="45725" marR="0" marL="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432" name="Google Shape;432;p24"/>
          <p:cNvSpPr/>
          <p:nvPr/>
        </p:nvSpPr>
        <p:spPr>
          <a:xfrm>
            <a:off x="697729" y="4837805"/>
            <a:ext cx="822130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la surface au sol interne et la consommation annuelle d'énergie électrique sont indiquées en tant que valeur agrégée totale pour tous les bâtiments</a:t>
            </a:r>
            <a:endParaRPr sz="1800">
              <a:solidFill>
                <a:srgbClr val="000000"/>
              </a:solidFill>
              <a:latin typeface="Calibri"/>
              <a:ea typeface="Calibri"/>
              <a:cs typeface="Calibri"/>
              <a:sym typeface="Calibri"/>
            </a:endParaRPr>
          </a:p>
        </p:txBody>
      </p:sp>
      <p:pic>
        <p:nvPicPr>
          <p:cNvPr id="433" name="Google Shape;433;p24"/>
          <p:cNvPicPr preferRelativeResize="0"/>
          <p:nvPr/>
        </p:nvPicPr>
        <p:blipFill rotWithShape="1">
          <a:blip r:embed="rId3">
            <a:alphaModFix/>
          </a:blip>
          <a:srcRect b="0" l="0" r="0" t="0"/>
          <a:stretch/>
        </p:blipFill>
        <p:spPr>
          <a:xfrm>
            <a:off x="195223" y="5007345"/>
            <a:ext cx="378512" cy="36880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a:p>
        </p:txBody>
      </p:sp>
      <p:sp>
        <p:nvSpPr>
          <p:cNvPr id="112" name="Google Shape;112;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13" name="Google Shape;113;p3"/>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114" name="Google Shape;114;p3"/>
          <p:cNvSpPr txBox="1"/>
          <p:nvPr/>
        </p:nvSpPr>
        <p:spPr>
          <a:xfrm>
            <a:off x="1354017" y="1511475"/>
            <a:ext cx="38280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des services de l'UE</a:t>
            </a:r>
            <a:endParaRPr b="1" sz="1800">
              <a:solidFill>
                <a:schemeClr val="dk1"/>
              </a:solidFill>
              <a:latin typeface="Calibri"/>
              <a:ea typeface="Calibri"/>
              <a:cs typeface="Calibri"/>
              <a:sym typeface="Calibri"/>
            </a:endParaRPr>
          </a:p>
        </p:txBody>
      </p:sp>
      <p:sp>
        <p:nvSpPr>
          <p:cNvPr id="115" name="Google Shape;115;p3"/>
          <p:cNvSpPr txBox="1"/>
          <p:nvPr/>
        </p:nvSpPr>
        <p:spPr>
          <a:xfrm>
            <a:off x="6495147" y="1511475"/>
            <a:ext cx="30834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résidentiel de l'UE</a:t>
            </a:r>
            <a:endParaRPr b="1" sz="1800">
              <a:solidFill>
                <a:schemeClr val="dk1"/>
              </a:solidFill>
              <a:latin typeface="Calibri"/>
              <a:ea typeface="Calibri"/>
              <a:cs typeface="Calibri"/>
              <a:sym typeface="Calibri"/>
            </a:endParaRPr>
          </a:p>
        </p:txBody>
      </p:sp>
      <p:pic>
        <p:nvPicPr>
          <p:cNvPr id="116" name="Google Shape;116;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17" name="Google Shape;117;p3"/>
          <p:cNvGrpSpPr/>
          <p:nvPr/>
        </p:nvGrpSpPr>
        <p:grpSpPr>
          <a:xfrm>
            <a:off x="87762" y="1934028"/>
            <a:ext cx="4470060" cy="3726543"/>
            <a:chOff x="87762" y="1934028"/>
            <a:chExt cx="4470060" cy="3726543"/>
          </a:xfrm>
        </p:grpSpPr>
        <p:pic>
          <p:nvPicPr>
            <p:cNvPr id="118" name="Google Shape;118;p3"/>
            <p:cNvPicPr preferRelativeResize="0"/>
            <p:nvPr/>
          </p:nvPicPr>
          <p:blipFill rotWithShape="1">
            <a:blip r:embed="rId5">
              <a:alphaModFix/>
            </a:blip>
            <a:srcRect b="0" l="0" r="0" t="0"/>
            <a:stretch/>
          </p:blipFill>
          <p:spPr>
            <a:xfrm>
              <a:off x="87762" y="1934028"/>
              <a:ext cx="4470060" cy="3726543"/>
            </a:xfrm>
            <a:prstGeom prst="rect">
              <a:avLst/>
            </a:prstGeom>
            <a:noFill/>
            <a:ln>
              <a:noFill/>
            </a:ln>
          </p:spPr>
        </p:pic>
        <p:sp>
          <p:nvSpPr>
            <p:cNvPr id="119" name="Google Shape;119;p3"/>
            <p:cNvSpPr txBox="1"/>
            <p:nvPr/>
          </p:nvSpPr>
          <p:spPr>
            <a:xfrm>
              <a:off x="724484"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pic>
          <p:nvPicPr>
            <p:cNvPr id="120" name="Google Shape;120;p3"/>
            <p:cNvPicPr preferRelativeResize="0"/>
            <p:nvPr/>
          </p:nvPicPr>
          <p:blipFill rotWithShape="1">
            <a:blip r:embed="rId6">
              <a:alphaModFix/>
            </a:blip>
            <a:srcRect b="0" l="0" r="0" t="0"/>
            <a:stretch/>
          </p:blipFill>
          <p:spPr>
            <a:xfrm>
              <a:off x="2196783" y="3432203"/>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1" name="Google Shape;121;p3"/>
            <p:cNvSpPr txBox="1"/>
            <p:nvPr/>
          </p:nvSpPr>
          <p:spPr>
            <a:xfrm>
              <a:off x="1050615" y="3374986"/>
              <a:ext cx="109023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ÉLECTRICITÉ</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48 %</a:t>
              </a:r>
              <a:endParaRPr b="1" sz="1400">
                <a:solidFill>
                  <a:schemeClr val="lt1"/>
                </a:solidFill>
                <a:latin typeface="Calibri"/>
                <a:ea typeface="Calibri"/>
                <a:cs typeface="Calibri"/>
                <a:sym typeface="Calibri"/>
              </a:endParaRPr>
            </a:p>
          </p:txBody>
        </p:sp>
      </p:grpSp>
      <p:grpSp>
        <p:nvGrpSpPr>
          <p:cNvPr id="122" name="Google Shape;122;p3"/>
          <p:cNvGrpSpPr/>
          <p:nvPr/>
        </p:nvGrpSpPr>
        <p:grpSpPr>
          <a:xfrm>
            <a:off x="4838683" y="1990343"/>
            <a:ext cx="4260292" cy="3188520"/>
            <a:chOff x="4838683" y="1990343"/>
            <a:chExt cx="4260292" cy="3188520"/>
          </a:xfrm>
        </p:grpSpPr>
        <p:pic>
          <p:nvPicPr>
            <p:cNvPr id="123" name="Google Shape;123;p3"/>
            <p:cNvPicPr preferRelativeResize="0"/>
            <p:nvPr/>
          </p:nvPicPr>
          <p:blipFill rotWithShape="1">
            <a:blip r:embed="rId7">
              <a:alphaModFix/>
            </a:blip>
            <a:srcRect b="0" l="0" r="0" t="0"/>
            <a:stretch/>
          </p:blipFill>
          <p:spPr>
            <a:xfrm>
              <a:off x="4838683" y="1990343"/>
              <a:ext cx="4260292" cy="3188520"/>
            </a:xfrm>
            <a:prstGeom prst="rect">
              <a:avLst/>
            </a:prstGeom>
            <a:noFill/>
            <a:ln>
              <a:noFill/>
            </a:ln>
          </p:spPr>
        </p:pic>
        <p:sp>
          <p:nvSpPr>
            <p:cNvPr id="124" name="Google Shape;124;p3"/>
            <p:cNvSpPr txBox="1"/>
            <p:nvPr/>
          </p:nvSpPr>
          <p:spPr>
            <a:xfrm>
              <a:off x="8157305"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25" name="Google Shape;125;p3"/>
            <p:cNvSpPr txBox="1"/>
            <p:nvPr/>
          </p:nvSpPr>
          <p:spPr>
            <a:xfrm>
              <a:off x="5767700" y="2851766"/>
              <a:ext cx="109023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ÉLECTRICITÉ</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24 %</a:t>
              </a:r>
              <a:endParaRPr b="1" sz="1400">
                <a:solidFill>
                  <a:schemeClr val="lt1"/>
                </a:solidFill>
                <a:latin typeface="Calibri"/>
                <a:ea typeface="Calibri"/>
                <a:cs typeface="Calibri"/>
                <a:sym typeface="Calibri"/>
              </a:endParaRPr>
            </a:p>
          </p:txBody>
        </p:sp>
        <p:pic>
          <p:nvPicPr>
            <p:cNvPr id="126" name="Google Shape;126;p3"/>
            <p:cNvPicPr preferRelativeResize="0"/>
            <p:nvPr/>
          </p:nvPicPr>
          <p:blipFill rotWithShape="1">
            <a:blip r:embed="rId6">
              <a:alphaModFix/>
            </a:blip>
            <a:srcRect b="0" l="0" r="0" t="0"/>
            <a:stretch/>
          </p:blipFill>
          <p:spPr>
            <a:xfrm>
              <a:off x="6740229" y="3456865"/>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grpSp>
      <p:sp>
        <p:nvSpPr>
          <p:cNvPr id="127" name="Google Shape;127;p3"/>
          <p:cNvSpPr txBox="1"/>
          <p:nvPr/>
        </p:nvSpPr>
        <p:spPr>
          <a:xfrm>
            <a:off x="3072294" y="2093292"/>
            <a:ext cx="14920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Produits pétroliers totaux</a:t>
            </a:r>
            <a:endParaRPr b="1" sz="800">
              <a:solidFill>
                <a:srgbClr val="7F7F7F"/>
              </a:solidFill>
              <a:latin typeface="Arial"/>
              <a:ea typeface="Arial"/>
              <a:cs typeface="Arial"/>
              <a:sym typeface="Arial"/>
            </a:endParaRPr>
          </a:p>
        </p:txBody>
      </p:sp>
      <p:sp>
        <p:nvSpPr>
          <p:cNvPr id="128" name="Google Shape;128;p3"/>
          <p:cNvSpPr txBox="1"/>
          <p:nvPr/>
        </p:nvSpPr>
        <p:spPr>
          <a:xfrm>
            <a:off x="7651914" y="2253312"/>
            <a:ext cx="14920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rgbClr val="7F7F7F"/>
                </a:solidFill>
                <a:latin typeface="Arial"/>
                <a:ea typeface="Arial"/>
                <a:cs typeface="Arial"/>
                <a:sym typeface="Arial"/>
              </a:rPr>
              <a:t>Produits pétroliers totaux</a:t>
            </a:r>
            <a:endParaRPr b="1" sz="800">
              <a:solidFill>
                <a:srgbClr val="7F7F7F"/>
              </a:solidFill>
              <a:latin typeface="Arial"/>
              <a:ea typeface="Arial"/>
              <a:cs typeface="Arial"/>
              <a:sym typeface="Arial"/>
            </a:endParaRPr>
          </a:p>
        </p:txBody>
      </p:sp>
      <p:sp>
        <p:nvSpPr>
          <p:cNvPr id="129" name="Google Shape;129;p3"/>
          <p:cNvSpPr txBox="1"/>
          <p:nvPr/>
        </p:nvSpPr>
        <p:spPr>
          <a:xfrm>
            <a:off x="2218267" y="198719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
        <p:nvSpPr>
          <p:cNvPr id="130" name="Google Shape;130;p3"/>
          <p:cNvSpPr txBox="1"/>
          <p:nvPr/>
        </p:nvSpPr>
        <p:spPr>
          <a:xfrm>
            <a:off x="6767407" y="2025299"/>
            <a:ext cx="115739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Combustibles Solides</a:t>
            </a:r>
            <a:endParaRPr b="1" sz="800">
              <a:solidFill>
                <a:srgbClr val="7F7F7F"/>
              </a:solidFill>
              <a:latin typeface="Arial"/>
              <a:ea typeface="Arial"/>
              <a:cs typeface="Arial"/>
              <a:sym typeface="Arial"/>
            </a:endParaRPr>
          </a:p>
        </p:txBody>
      </p:sp>
      <p:sp>
        <p:nvSpPr>
          <p:cNvPr id="131" name="Google Shape;131;p3"/>
          <p:cNvSpPr txBox="1"/>
          <p:nvPr/>
        </p:nvSpPr>
        <p:spPr>
          <a:xfrm>
            <a:off x="4853623" y="2466413"/>
            <a:ext cx="103663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 Eléctrique</a:t>
            </a:r>
            <a:endParaRPr b="1" sz="800">
              <a:solidFill>
                <a:srgbClr val="7F7F7F"/>
              </a:solidFill>
              <a:latin typeface="Arial"/>
              <a:ea typeface="Arial"/>
              <a:cs typeface="Arial"/>
              <a:sym typeface="Arial"/>
            </a:endParaRPr>
          </a:p>
        </p:txBody>
      </p:sp>
      <p:sp>
        <p:nvSpPr>
          <p:cNvPr id="132" name="Google Shape;132;p3"/>
          <p:cNvSpPr txBox="1"/>
          <p:nvPr/>
        </p:nvSpPr>
        <p:spPr>
          <a:xfrm>
            <a:off x="0" y="3418913"/>
            <a:ext cx="103663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 Eléctrique</a:t>
            </a:r>
            <a:endParaRPr b="1" sz="800">
              <a:solidFill>
                <a:srgbClr val="7F7F7F"/>
              </a:solidFill>
              <a:latin typeface="Arial"/>
              <a:ea typeface="Arial"/>
              <a:cs typeface="Arial"/>
              <a:sym typeface="Arial"/>
            </a:endParaRPr>
          </a:p>
        </p:txBody>
      </p:sp>
      <p:sp>
        <p:nvSpPr>
          <p:cNvPr id="133" name="Google Shape;133;p3"/>
          <p:cNvSpPr txBox="1"/>
          <p:nvPr/>
        </p:nvSpPr>
        <p:spPr>
          <a:xfrm>
            <a:off x="3875194" y="3620420"/>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34" name="Google Shape;134;p3"/>
          <p:cNvSpPr txBox="1"/>
          <p:nvPr/>
        </p:nvSpPr>
        <p:spPr>
          <a:xfrm>
            <a:off x="8264314" y="4298600"/>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Gaz</a:t>
            </a:r>
            <a:endParaRPr b="1" sz="800">
              <a:solidFill>
                <a:srgbClr val="7F7F7F"/>
              </a:solidFill>
              <a:latin typeface="Arial"/>
              <a:ea typeface="Arial"/>
              <a:cs typeface="Arial"/>
              <a:sym typeface="Arial"/>
            </a:endParaRPr>
          </a:p>
        </p:txBody>
      </p:sp>
      <p:sp>
        <p:nvSpPr>
          <p:cNvPr id="135" name="Google Shape;135;p3"/>
          <p:cNvSpPr txBox="1"/>
          <p:nvPr/>
        </p:nvSpPr>
        <p:spPr>
          <a:xfrm>
            <a:off x="4769377" y="3846981"/>
            <a:ext cx="86942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Chaleur Dérivée</a:t>
            </a:r>
            <a:endParaRPr b="1" sz="800">
              <a:solidFill>
                <a:srgbClr val="7F7F7F"/>
              </a:solidFill>
              <a:latin typeface="Arial"/>
              <a:ea typeface="Arial"/>
              <a:cs typeface="Arial"/>
              <a:sym typeface="Arial"/>
            </a:endParaRPr>
          </a:p>
        </p:txBody>
      </p:sp>
      <p:sp>
        <p:nvSpPr>
          <p:cNvPr id="136" name="Google Shape;136;p3"/>
          <p:cNvSpPr txBox="1"/>
          <p:nvPr/>
        </p:nvSpPr>
        <p:spPr>
          <a:xfrm>
            <a:off x="4861561" y="477527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 Renouvelables</a:t>
            </a:r>
            <a:endParaRPr b="1" sz="800">
              <a:solidFill>
                <a:srgbClr val="7F7F7F"/>
              </a:solidFill>
              <a:latin typeface="Arial"/>
              <a:ea typeface="Arial"/>
              <a:cs typeface="Arial"/>
              <a:sym typeface="Arial"/>
            </a:endParaRPr>
          </a:p>
        </p:txBody>
      </p:sp>
      <p:sp>
        <p:nvSpPr>
          <p:cNvPr id="137" name="Google Shape;137;p3"/>
          <p:cNvSpPr txBox="1"/>
          <p:nvPr/>
        </p:nvSpPr>
        <p:spPr>
          <a:xfrm>
            <a:off x="2979421" y="488957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Energies Renouvelables</a:t>
            </a:r>
            <a:endParaRPr b="1" sz="800">
              <a:solidFill>
                <a:srgbClr val="7F7F7F"/>
              </a:solidFill>
              <a:latin typeface="Arial"/>
              <a:ea typeface="Arial"/>
              <a:cs typeface="Arial"/>
              <a:sym typeface="Arial"/>
            </a:endParaRPr>
          </a:p>
        </p:txBody>
      </p:sp>
      <p:sp>
        <p:nvSpPr>
          <p:cNvPr id="138" name="Google Shape;138;p3"/>
          <p:cNvSpPr txBox="1"/>
          <p:nvPr/>
        </p:nvSpPr>
        <p:spPr>
          <a:xfrm>
            <a:off x="3405397" y="5348121"/>
            <a:ext cx="86942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7F7F7F"/>
                </a:solidFill>
                <a:latin typeface="Arial"/>
                <a:ea typeface="Arial"/>
                <a:cs typeface="Arial"/>
                <a:sym typeface="Arial"/>
              </a:rPr>
              <a:t>Chaleur Dérivée</a:t>
            </a:r>
            <a:endParaRPr b="1" sz="800">
              <a:solidFill>
                <a:srgbClr val="7F7F7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4"/>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44" name="Google Shape;144;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5" name="Google Shape;145;p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146" name="Google Shape;146;p4"/>
          <p:cNvSpPr txBox="1"/>
          <p:nvPr>
            <p:ph idx="1" type="body"/>
          </p:nvPr>
        </p:nvSpPr>
        <p:spPr>
          <a:xfrm>
            <a:off x="297094" y="972444"/>
            <a:ext cx="8694506" cy="20745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b="0" i="0" sz="8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1" i="0" lang="en-US" sz="2200" u="none" cap="none" strike="noStrike">
                <a:solidFill>
                  <a:schemeClr val="dk1"/>
                </a:solidFill>
                <a:latin typeface="Calibri"/>
                <a:ea typeface="Calibri"/>
                <a:cs typeface="Calibri"/>
                <a:sym typeface="Calibri"/>
              </a:rPr>
              <a:t>L'électricité </a:t>
            </a:r>
            <a:r>
              <a:rPr b="0" i="0" lang="en-US" sz="2200" u="none" cap="none" strike="noStrike">
                <a:solidFill>
                  <a:schemeClr val="dk1"/>
                </a:solidFill>
                <a:latin typeface="Calibri"/>
                <a:ea typeface="Calibri"/>
                <a:cs typeface="Calibri"/>
                <a:sym typeface="Calibri"/>
              </a:rPr>
              <a:t>est acheminée </a:t>
            </a:r>
            <a:r>
              <a:rPr b="0" i="0" lang="en-US" sz="2200" u="none" cap="none" strike="noStrike">
                <a:solidFill>
                  <a:srgbClr val="000000"/>
                </a:solidFill>
                <a:latin typeface="Calibri"/>
                <a:ea typeface="Calibri"/>
                <a:cs typeface="Calibri"/>
                <a:sym typeface="Calibri"/>
              </a:rPr>
              <a:t>du réseau principal au bâtiment pour satisfaire les utilisations en son sein (chauffage, refroidissement, ventilation, eau chaude sanitaire, </a:t>
            </a:r>
            <a:r>
              <a:rPr b="0" i="0" lang="en-US" sz="2200" u="none" cap="none" strike="noStrike">
                <a:solidFill>
                  <a:schemeClr val="dk1"/>
                </a:solidFill>
                <a:latin typeface="Calibri"/>
                <a:ea typeface="Calibri"/>
                <a:cs typeface="Calibri"/>
                <a:sym typeface="Calibri"/>
              </a:rPr>
              <a:t>éclairage</a:t>
            </a:r>
            <a:r>
              <a:rPr b="0" i="0" lang="en-US" sz="2200" u="none" cap="none" strike="noStrike">
                <a:solidFill>
                  <a:srgbClr val="000000"/>
                </a:solidFill>
                <a:latin typeface="Calibri"/>
                <a:ea typeface="Calibri"/>
                <a:cs typeface="Calibri"/>
                <a:sym typeface="Calibri"/>
              </a:rPr>
              <a:t> intégré</a:t>
            </a:r>
            <a:r>
              <a:rPr b="0" i="0" lang="en-US" sz="2200" u="none" cap="none" strike="noStrike">
                <a:solidFill>
                  <a:schemeClr val="dk1"/>
                </a:solidFill>
                <a:latin typeface="Calibri"/>
                <a:ea typeface="Calibri"/>
                <a:cs typeface="Calibri"/>
                <a:sym typeface="Calibri"/>
              </a:rPr>
              <a:t>, auxiliaires). L'«énergie fournie» est généralement celle mesurée par les services publics.</a:t>
            </a:r>
            <a:endParaRPr b="0" i="0" sz="2200" u="none" cap="none" strike="noStrike">
              <a:solidFill>
                <a:schemeClr val="dk1"/>
              </a:solidFill>
              <a:latin typeface="Calibri"/>
              <a:ea typeface="Calibri"/>
              <a:cs typeface="Calibri"/>
              <a:sym typeface="Calibri"/>
            </a:endParaRPr>
          </a:p>
          <a:p>
            <a:pPr indent="-215900" lvl="0" marL="342900" marR="0" rtl="0" algn="just">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p:txBody>
      </p:sp>
      <p:pic>
        <p:nvPicPr>
          <p:cNvPr id="147" name="Google Shape;147;p4"/>
          <p:cNvPicPr preferRelativeResize="0"/>
          <p:nvPr/>
        </p:nvPicPr>
        <p:blipFill rotWithShape="1">
          <a:blip r:embed="rId5">
            <a:alphaModFix/>
          </a:blip>
          <a:srcRect b="0" l="0" r="0" t="0"/>
          <a:stretch/>
        </p:blipFill>
        <p:spPr>
          <a:xfrm>
            <a:off x="554854" y="3173590"/>
            <a:ext cx="3876923" cy="2520000"/>
          </a:xfrm>
          <a:prstGeom prst="rect">
            <a:avLst/>
          </a:prstGeom>
          <a:noFill/>
          <a:ln>
            <a:noFill/>
          </a:ln>
        </p:spPr>
      </p:pic>
      <p:pic>
        <p:nvPicPr>
          <p:cNvPr descr="Related image" id="148" name="Google Shape;148;p4"/>
          <p:cNvPicPr preferRelativeResize="0"/>
          <p:nvPr/>
        </p:nvPicPr>
        <p:blipFill rotWithShape="1">
          <a:blip r:embed="rId6">
            <a:alphaModFix/>
          </a:blip>
          <a:srcRect b="0" l="0" r="0" t="0"/>
          <a:stretch/>
        </p:blipFill>
        <p:spPr>
          <a:xfrm>
            <a:off x="4743315" y="3173590"/>
            <a:ext cx="3729600" cy="2520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5"/>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54" name="Google Shape;154;p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55" name="Google Shape;155;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56" name="Google Shape;156;p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graphicFrame>
        <p:nvGraphicFramePr>
          <p:cNvPr id="157" name="Google Shape;157;p5"/>
          <p:cNvGraphicFramePr/>
          <p:nvPr/>
        </p:nvGraphicFramePr>
        <p:xfrm>
          <a:off x="406400" y="1639956"/>
          <a:ext cx="3000000" cy="3000000"/>
        </p:xfrm>
        <a:graphic>
          <a:graphicData uri="http://schemas.openxmlformats.org/drawingml/2006/table">
            <a:tbl>
              <a:tblPr bandRow="1" firstRow="1">
                <a:noFill/>
                <a:tableStyleId>{9E22733C-CA19-4832-8ADA-175DD7677B7F}</a:tableStyleId>
              </a:tblPr>
              <a:tblGrid>
                <a:gridCol w="3076125"/>
                <a:gridCol w="22213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Consommation d'énergie électrique finale totale annuelle agrégée par surface utile intérieure agrégée</a:t>
                      </a:r>
                      <a:endParaRPr sz="1800">
                        <a:latin typeface="Calibri"/>
                        <a:ea typeface="Calibri"/>
                        <a:cs typeface="Calibri"/>
                        <a:sym typeface="Calibri"/>
                      </a:endParaRPr>
                    </a:p>
                  </a:txBody>
                  <a:tcPr marT="45725" marB="45725" marR="91450" marL="91450"/>
                </a:tc>
                <a:tc>
                  <a:txBody>
                    <a:bodyPr/>
                    <a:lstStyle/>
                    <a:p>
                      <a:pPr indent="0" lvl="0" marL="0" marR="0" rtl="0" algn="ctr">
                        <a:spcBef>
                          <a:spcPts val="0"/>
                        </a:spcBef>
                        <a:spcAft>
                          <a:spcPts val="0"/>
                        </a:spcAft>
                        <a:buNone/>
                      </a:pPr>
                      <a:r>
                        <a:rPr lang="en-US" sz="1800"/>
                        <a:t>kWh/m</a:t>
                      </a:r>
                      <a:r>
                        <a:rPr baseline="30000" lang="en-US" sz="1800"/>
                        <a:t>2</a:t>
                      </a:r>
                      <a:r>
                        <a:rPr lang="en-US" sz="1800"/>
                        <a:t>/an </a:t>
                      </a:r>
                      <a:endParaRPr/>
                    </a:p>
                  </a:txBody>
                  <a:tcPr marT="45725" marB="45725" marR="91450" marL="91450" anchor="ctr"/>
                </a:tc>
                <a:tc>
                  <a:txBody>
                    <a:bodyPr/>
                    <a:lstStyle/>
                    <a:p>
                      <a:pPr indent="0" lvl="0" marL="0" marR="0" rtl="0" algn="l">
                        <a:spcBef>
                          <a:spcPts val="0"/>
                        </a:spcBef>
                        <a:spcAft>
                          <a:spcPts val="0"/>
                        </a:spcAft>
                        <a:buNone/>
                      </a:pPr>
                      <a:r>
                        <a:rPr lang="en-US" sz="1800"/>
                        <a:t>Données mesurées ou estimées</a:t>
                      </a:r>
                      <a:endParaRPr sz="1800"/>
                    </a:p>
                  </a:txBody>
                  <a:tcPr marT="45725" marB="45725" marR="91450" marL="91450" anchor="ctr"/>
                </a:tc>
              </a:tr>
            </a:tbl>
          </a:graphicData>
        </a:graphic>
      </p:graphicFrame>
      <p:sp>
        <p:nvSpPr>
          <p:cNvPr id="158" name="Google Shape;158;p5"/>
          <p:cNvSpPr/>
          <p:nvPr/>
        </p:nvSpPr>
        <p:spPr>
          <a:xfrm>
            <a:off x="637954" y="3287156"/>
            <a:ext cx="8061545"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l'évaluation de la performance réelle de la zone urbaine, </a:t>
            </a:r>
            <a:r>
              <a:rPr lang="en-US" sz="1800" u="sng">
                <a:solidFill>
                  <a:schemeClr val="dk1"/>
                </a:solidFill>
                <a:latin typeface="Calibri"/>
                <a:ea typeface="Calibri"/>
                <a:cs typeface="Calibri"/>
                <a:sym typeface="Calibri"/>
              </a:rPr>
              <a:t>il est préférable d'utiliser des données mesurées</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59" name="Google Shape;159;p5"/>
          <p:cNvPicPr preferRelativeResize="0"/>
          <p:nvPr/>
        </p:nvPicPr>
        <p:blipFill rotWithShape="1">
          <a:blip r:embed="rId5">
            <a:alphaModFix/>
          </a:blip>
          <a:srcRect b="0" l="0" r="0" t="0"/>
          <a:stretch/>
        </p:blipFill>
        <p:spPr>
          <a:xfrm>
            <a:off x="195942" y="3465375"/>
            <a:ext cx="378512" cy="36880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6"/>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65" name="Google Shape;165;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6" name="Google Shape;166;p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167" name="Google Shape;167;p6"/>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Estimer et minimiser la consommation d'énergie électrique pour tous les bâtiments du quartier. </a:t>
            </a:r>
            <a:endParaRPr b="0" i="1" sz="24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sp>
        <p:nvSpPr>
          <p:cNvPr id="168" name="Google Shape;168;p6"/>
          <p:cNvSpPr/>
          <p:nvPr/>
        </p:nvSpPr>
        <p:spPr>
          <a:xfrm>
            <a:off x="197734" y="4261862"/>
            <a:ext cx="3729519" cy="13542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006600"/>
                </a:solidFill>
                <a:latin typeface="Calibri"/>
                <a:ea typeface="Calibri"/>
                <a:cs typeface="Calibri"/>
                <a:sym typeface="Calibri"/>
              </a:rPr>
              <a:t>NZEB (EPBD 2010/31/ΕΕ, 2018/844)</a:t>
            </a:r>
            <a:endParaRPr b="1" sz="1800">
              <a:solidFill>
                <a:srgbClr val="006600"/>
              </a:solidFill>
              <a:latin typeface="Calibri"/>
              <a:ea typeface="Calibri"/>
              <a:cs typeface="Calibri"/>
              <a:sym typeface="Calibri"/>
            </a:endParaRPr>
          </a:p>
          <a:p>
            <a:pPr indent="-285750" lvl="0" marL="285750" marR="0" rtl="0" algn="l">
              <a:spcBef>
                <a:spcPts val="0"/>
              </a:spcBef>
              <a:spcAft>
                <a:spcPts val="0"/>
              </a:spcAft>
              <a:buClr>
                <a:srgbClr val="006600"/>
              </a:buClr>
              <a:buSzPts val="1600"/>
              <a:buFont typeface="Noto Sans Symbols"/>
              <a:buChar char="✔"/>
            </a:pPr>
            <a:r>
              <a:rPr b="1" lang="en-US" sz="1600">
                <a:solidFill>
                  <a:srgbClr val="006600"/>
                </a:solidFill>
                <a:latin typeface="Calibri"/>
                <a:ea typeface="Calibri"/>
                <a:cs typeface="Calibri"/>
                <a:sym typeface="Calibri"/>
              </a:rPr>
              <a:t>Bâtiments À Consommation D'Énergie Quasi Nulle</a:t>
            </a:r>
            <a:endParaRPr/>
          </a:p>
          <a:p>
            <a:pPr indent="-285750" lvl="0" marL="285750" marR="0" rtl="0" algn="l">
              <a:spcBef>
                <a:spcPts val="0"/>
              </a:spcBef>
              <a:spcAft>
                <a:spcPts val="0"/>
              </a:spcAft>
              <a:buClr>
                <a:srgbClr val="006600"/>
              </a:buClr>
              <a:buSzPts val="1600"/>
              <a:buFont typeface="Courier New"/>
              <a:buChar char="o"/>
            </a:pPr>
            <a:r>
              <a:rPr b="1" i="1" lang="en-US" sz="1600">
                <a:solidFill>
                  <a:srgbClr val="006600"/>
                </a:solidFill>
                <a:latin typeface="Calibri"/>
                <a:ea typeface="Calibri"/>
                <a:cs typeface="Calibri"/>
                <a:sym typeface="Calibri"/>
              </a:rPr>
              <a:t>Tous les nouveaux bâtiments de 2021</a:t>
            </a:r>
            <a:endParaRPr b="1" i="1" sz="1600">
              <a:solidFill>
                <a:srgbClr val="006600"/>
              </a:solidFill>
              <a:latin typeface="Calibri"/>
              <a:ea typeface="Calibri"/>
              <a:cs typeface="Calibri"/>
              <a:sym typeface="Calibri"/>
            </a:endParaRPr>
          </a:p>
          <a:p>
            <a:pPr indent="-285750" lvl="0" marL="285750" marR="0" rtl="0" algn="l">
              <a:spcBef>
                <a:spcPts val="0"/>
              </a:spcBef>
              <a:spcAft>
                <a:spcPts val="0"/>
              </a:spcAft>
              <a:buClr>
                <a:srgbClr val="006600"/>
              </a:buClr>
              <a:buSzPts val="1600"/>
              <a:buFont typeface="Courier New"/>
              <a:buChar char="o"/>
            </a:pPr>
            <a:r>
              <a:rPr b="1" i="1" lang="en-US" sz="1600">
                <a:solidFill>
                  <a:srgbClr val="006600"/>
                </a:solidFill>
                <a:latin typeface="Calibri"/>
                <a:ea typeface="Calibri"/>
                <a:cs typeface="Calibri"/>
                <a:sym typeface="Calibri"/>
              </a:rPr>
              <a:t>Nouveaux bâtiments publics à partir de 2019</a:t>
            </a:r>
            <a:endParaRPr b="1" sz="1600">
              <a:solidFill>
                <a:srgbClr val="006600"/>
              </a:solidFill>
              <a:latin typeface="Calibri"/>
              <a:ea typeface="Calibri"/>
              <a:cs typeface="Calibri"/>
              <a:sym typeface="Calibri"/>
            </a:endParaRPr>
          </a:p>
          <a:p>
            <a:pPr indent="0" lvl="0" marL="0" marR="0" rtl="0" algn="l">
              <a:spcBef>
                <a:spcPts val="0"/>
              </a:spcBef>
              <a:spcAft>
                <a:spcPts val="0"/>
              </a:spcAft>
              <a:buNone/>
            </a:pPr>
            <a:r>
              <a:t/>
            </a:r>
            <a:endParaRPr b="1" sz="1600">
              <a:solidFill>
                <a:srgbClr val="006600"/>
              </a:solidFill>
              <a:latin typeface="Calibri"/>
              <a:ea typeface="Calibri"/>
              <a:cs typeface="Calibri"/>
              <a:sym typeface="Calibri"/>
            </a:endParaRPr>
          </a:p>
        </p:txBody>
      </p:sp>
      <p:pic>
        <p:nvPicPr>
          <p:cNvPr id="169" name="Google Shape;169;p6"/>
          <p:cNvPicPr preferRelativeResize="0"/>
          <p:nvPr/>
        </p:nvPicPr>
        <p:blipFill rotWithShape="1">
          <a:blip r:embed="rId5">
            <a:alphaModFix/>
          </a:blip>
          <a:srcRect b="0" l="0" r="0" t="0"/>
          <a:stretch/>
        </p:blipFill>
        <p:spPr>
          <a:xfrm>
            <a:off x="211971" y="405958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0" name="Google Shape;170;p6"/>
          <p:cNvSpPr/>
          <p:nvPr/>
        </p:nvSpPr>
        <p:spPr>
          <a:xfrm>
            <a:off x="5543804" y="4249162"/>
            <a:ext cx="3404616" cy="1600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006600"/>
                </a:solidFill>
                <a:latin typeface="Calibri"/>
                <a:ea typeface="Calibri"/>
                <a:cs typeface="Calibri"/>
                <a:sym typeface="Calibri"/>
              </a:rPr>
              <a:t>Une énergie propre pour tous les Européens</a:t>
            </a:r>
            <a:endParaRPr/>
          </a:p>
          <a:p>
            <a:pPr indent="0" lvl="0" marL="0" marR="0" rtl="0" algn="l">
              <a:spcBef>
                <a:spcPts val="0"/>
              </a:spcBef>
              <a:spcAft>
                <a:spcPts val="0"/>
              </a:spcAft>
              <a:buNone/>
            </a:pPr>
            <a:r>
              <a:rPr b="1" lang="en-US" sz="1600">
                <a:solidFill>
                  <a:srgbClr val="006600"/>
                </a:solidFill>
                <a:latin typeface="Calibri"/>
                <a:ea typeface="Calibri"/>
                <a:cs typeface="Calibri"/>
                <a:sym typeface="Calibri"/>
              </a:rPr>
              <a:t>Nouveau paquet de mesures pour fournir le cadre législatif stable nécessaire pour faciliter la transition vers une énergie propre vers la création de l'Union de l'énergie</a:t>
            </a:r>
            <a:endParaRPr/>
          </a:p>
        </p:txBody>
      </p:sp>
      <p:pic>
        <p:nvPicPr>
          <p:cNvPr id="171" name="Google Shape;171;p6"/>
          <p:cNvPicPr preferRelativeResize="0"/>
          <p:nvPr/>
        </p:nvPicPr>
        <p:blipFill rotWithShape="1">
          <a:blip r:embed="rId5">
            <a:alphaModFix/>
          </a:blip>
          <a:srcRect b="0" l="0" r="0" t="0"/>
          <a:stretch/>
        </p:blipFill>
        <p:spPr>
          <a:xfrm>
            <a:off x="6428740" y="399608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2" name="Google Shape;172;p6"/>
          <p:cNvSpPr/>
          <p:nvPr/>
        </p:nvSpPr>
        <p:spPr>
          <a:xfrm>
            <a:off x="4951827" y="6072078"/>
            <a:ext cx="419217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6600"/>
                </a:solidFill>
                <a:latin typeface="Arial Narrow"/>
                <a:ea typeface="Arial Narrow"/>
                <a:cs typeface="Arial Narrow"/>
                <a:sym typeface="Arial Narrow"/>
              </a:rPr>
              <a:t>https://ec.europa.eu/energy/en/topics/energy-strategy-and-energy-union/clean-energy-all-europeans </a:t>
            </a:r>
            <a:endParaRPr/>
          </a:p>
        </p:txBody>
      </p:sp>
      <p:grpSp>
        <p:nvGrpSpPr>
          <p:cNvPr id="173" name="Google Shape;173;p6"/>
          <p:cNvGrpSpPr/>
          <p:nvPr/>
        </p:nvGrpSpPr>
        <p:grpSpPr>
          <a:xfrm>
            <a:off x="1708834" y="1973669"/>
            <a:ext cx="5739531" cy="2485423"/>
            <a:chOff x="1290246" y="2893067"/>
            <a:chExt cx="5964489" cy="2694593"/>
          </a:xfrm>
        </p:grpSpPr>
        <p:pic>
          <p:nvPicPr>
            <p:cNvPr id="174" name="Google Shape;174;p6"/>
            <p:cNvPicPr preferRelativeResize="0"/>
            <p:nvPr/>
          </p:nvPicPr>
          <p:blipFill rotWithShape="1">
            <a:blip r:embed="rId6">
              <a:alphaModFix/>
            </a:blip>
            <a:srcRect b="0" l="0" r="0" t="0"/>
            <a:stretch/>
          </p:blipFill>
          <p:spPr>
            <a:xfrm flipH="1">
              <a:off x="5007652" y="2893067"/>
              <a:ext cx="2247083" cy="1600090"/>
            </a:xfrm>
            <a:prstGeom prst="rect">
              <a:avLst/>
            </a:prstGeom>
            <a:noFill/>
            <a:ln>
              <a:noFill/>
            </a:ln>
          </p:spPr>
        </p:pic>
        <p:pic>
          <p:nvPicPr>
            <p:cNvPr id="175" name="Google Shape;175;p6"/>
            <p:cNvPicPr preferRelativeResize="0"/>
            <p:nvPr/>
          </p:nvPicPr>
          <p:blipFill rotWithShape="1">
            <a:blip r:embed="rId7">
              <a:alphaModFix/>
            </a:blip>
            <a:srcRect b="0" l="0" r="0" t="0"/>
            <a:stretch/>
          </p:blipFill>
          <p:spPr>
            <a:xfrm>
              <a:off x="2553081" y="2910080"/>
              <a:ext cx="3511580" cy="2677580"/>
            </a:xfrm>
            <a:prstGeom prst="rect">
              <a:avLst/>
            </a:prstGeom>
            <a:noFill/>
            <a:ln>
              <a:noFill/>
            </a:ln>
          </p:spPr>
        </p:pic>
        <p:pic>
          <p:nvPicPr>
            <p:cNvPr id="176" name="Google Shape;176;p6"/>
            <p:cNvPicPr preferRelativeResize="0"/>
            <p:nvPr/>
          </p:nvPicPr>
          <p:blipFill rotWithShape="1">
            <a:blip r:embed="rId8">
              <a:alphaModFix/>
            </a:blip>
            <a:srcRect b="0" l="0" r="0" t="0"/>
            <a:stretch/>
          </p:blipFill>
          <p:spPr>
            <a:xfrm>
              <a:off x="1290246" y="4063498"/>
              <a:ext cx="1137422" cy="761039"/>
            </a:xfrm>
            <a:prstGeom prst="roundRect">
              <a:avLst>
                <a:gd fmla="val 16667" name="adj"/>
              </a:avLst>
            </a:prstGeom>
            <a:noFill/>
            <a:ln>
              <a:noFill/>
            </a:ln>
            <a:effectLst>
              <a:outerShdw blurRad="76200" rotWithShape="0" algn="tl" dir="7800000" dist="38100">
                <a:srgbClr val="000000">
                  <a:alpha val="40000"/>
                </a:srgbClr>
              </a:outerShdw>
            </a:effectLst>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7"/>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2" name="Google Shape;182;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3" name="Google Shape;183;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184" name="Google Shape;184;p7"/>
          <p:cNvSpPr txBox="1"/>
          <p:nvPr/>
        </p:nvSpPr>
        <p:spPr>
          <a:xfrm>
            <a:off x="8063633" y="6090020"/>
            <a:ext cx="615462"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
        <p:nvSpPr>
          <p:cNvPr id="185" name="Google Shape;185;p7"/>
          <p:cNvSpPr txBox="1"/>
          <p:nvPr>
            <p:ph idx="1" type="body"/>
          </p:nvPr>
        </p:nvSpPr>
        <p:spPr>
          <a:xfrm>
            <a:off x="449495" y="972443"/>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DESCRIPTION</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p:txBody>
      </p:sp>
      <p:sp>
        <p:nvSpPr>
          <p:cNvPr id="186" name="Google Shape;186;p7"/>
          <p:cNvSpPr txBox="1"/>
          <p:nvPr/>
        </p:nvSpPr>
        <p:spPr>
          <a:xfrm>
            <a:off x="449495" y="1465262"/>
            <a:ext cx="8229600" cy="4525963"/>
          </a:xfrm>
          <a:prstGeom prst="rect">
            <a:avLst/>
          </a:prstGeom>
          <a:noFill/>
          <a:ln>
            <a:noFill/>
          </a:ln>
        </p:spPr>
        <p:txBody>
          <a:bodyPr anchorCtr="0" anchor="t" bIns="45700" lIns="91425" spcFirstLastPara="1" rIns="91425" wrap="square" tIns="45700">
            <a:normAutofit/>
          </a:bodyPr>
          <a:lstStyle/>
          <a:p>
            <a:pPr indent="0" lvl="0" marL="0" marR="0" rtl="0" algn="just">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L'indicateur fournit une compréhension de la consommation finale d'électricité pour tous les bâtiments existants dans le quartier  </a:t>
            </a:r>
            <a:endParaRPr/>
          </a:p>
          <a:p>
            <a:pPr indent="0" lvl="0" marL="0" marR="0" rtl="0" algn="just">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0" lvl="0" marL="0" marR="0" rtl="0" algn="just">
              <a:spcBef>
                <a:spcPts val="480"/>
              </a:spcBef>
              <a:spcAft>
                <a:spcPts val="0"/>
              </a:spcAft>
              <a:buClr>
                <a:schemeClr val="dk1"/>
              </a:buClr>
              <a:buSzPts val="2400"/>
              <a:buFont typeface="Arial"/>
              <a:buNone/>
            </a:pPr>
            <a:r>
              <a:rPr lang="en-US" sz="2400">
                <a:solidFill>
                  <a:schemeClr val="dk1"/>
                </a:solidFill>
                <a:latin typeface="Calibri"/>
                <a:ea typeface="Calibri"/>
                <a:cs typeface="Calibri"/>
                <a:sym typeface="Calibri"/>
              </a:rPr>
              <a:t>Les consommations d'énergie au stade de l'utilisation sont en général responsables de la majeure partie de l'utilisation de l'énergie sur le cycle de vie dans le cas des bâtiments construits avant le tournant du millénaire. </a:t>
            </a:r>
            <a:endParaRPr sz="2400">
              <a:solidFill>
                <a:schemeClr val="dk1"/>
              </a:solidFill>
              <a:latin typeface="Calibri"/>
              <a:ea typeface="Calibri"/>
              <a:cs typeface="Calibri"/>
              <a:sym typeface="Calibri"/>
            </a:endParaRPr>
          </a:p>
        </p:txBody>
      </p:sp>
      <p:pic>
        <p:nvPicPr>
          <p:cNvPr descr="Related image" id="187" name="Google Shape;187;p7"/>
          <p:cNvPicPr preferRelativeResize="0"/>
          <p:nvPr/>
        </p:nvPicPr>
        <p:blipFill rotWithShape="1">
          <a:blip r:embed="rId5">
            <a:alphaModFix/>
          </a:blip>
          <a:srcRect b="0" l="0" r="0" t="0"/>
          <a:stretch/>
        </p:blipFill>
        <p:spPr>
          <a:xfrm>
            <a:off x="5299385" y="4178301"/>
            <a:ext cx="3844615" cy="208264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8"/>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93" name="Google Shape;193;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4" name="Google Shape;194;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195" name="Google Shape;195;p8"/>
          <p:cNvSpPr txBox="1"/>
          <p:nvPr/>
        </p:nvSpPr>
        <p:spPr>
          <a:xfrm>
            <a:off x="296109" y="2072524"/>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 calcul de la consommation finale d'énergie thermique, les utilisations suivantes de l'énergie doivent être prises en considération :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refroidissement,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mécanique,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domestique,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éclairage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auxiliaires</a:t>
            </a:r>
            <a:endParaRPr/>
          </a:p>
        </p:txBody>
      </p:sp>
      <p:sp>
        <p:nvSpPr>
          <p:cNvPr id="196" name="Google Shape;196;p8"/>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197" name="Google Shape;197;p8"/>
          <p:cNvSpPr/>
          <p:nvPr/>
        </p:nvSpPr>
        <p:spPr>
          <a:xfrm>
            <a:off x="232610" y="1519247"/>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
        <p:nvSpPr>
          <p:cNvPr id="198" name="Google Shape;198;p8"/>
          <p:cNvSpPr/>
          <p:nvPr/>
        </p:nvSpPr>
        <p:spPr>
          <a:xfrm>
            <a:off x="6170597" y="4630886"/>
            <a:ext cx="2728093"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consommation d'énergie est appelée </a:t>
            </a:r>
            <a:r>
              <a:rPr b="1" lang="en-US" sz="1800">
                <a:solidFill>
                  <a:schemeClr val="dk1"/>
                </a:solidFill>
                <a:latin typeface="Calibri"/>
                <a:ea typeface="Calibri"/>
                <a:cs typeface="Calibri"/>
                <a:sym typeface="Calibri"/>
              </a:rPr>
              <a:t>consommation d'énergie opérationnelle</a:t>
            </a:r>
            <a:endParaRPr sz="1800">
              <a:solidFill>
                <a:schemeClr val="dk1"/>
              </a:solidFill>
              <a:latin typeface="Calibri"/>
              <a:ea typeface="Calibri"/>
              <a:cs typeface="Calibri"/>
              <a:sym typeface="Calibri"/>
            </a:endParaRPr>
          </a:p>
        </p:txBody>
      </p:sp>
      <p:pic>
        <p:nvPicPr>
          <p:cNvPr id="199" name="Google Shape;199;p8"/>
          <p:cNvPicPr preferRelativeResize="0"/>
          <p:nvPr/>
        </p:nvPicPr>
        <p:blipFill rotWithShape="1">
          <a:blip r:embed="rId5">
            <a:alphaModFix/>
          </a:blip>
          <a:srcRect b="0" l="0" r="0" t="0"/>
          <a:stretch/>
        </p:blipFill>
        <p:spPr>
          <a:xfrm>
            <a:off x="5607366" y="4371824"/>
            <a:ext cx="575931" cy="58274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4" name="Shape 204"/>
        <p:cNvGrpSpPr/>
        <p:nvPr/>
      </p:nvGrpSpPr>
      <p:grpSpPr>
        <a:xfrm>
          <a:off x="0" y="0"/>
          <a:ext cx="0" cy="0"/>
          <a:chOff x="0" y="0"/>
          <a:chExt cx="0" cy="0"/>
        </a:xfrm>
      </p:grpSpPr>
      <p:sp>
        <p:nvSpPr>
          <p:cNvPr id="205" name="Google Shape;205;p9"/>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000"/>
              <a:buFont typeface="Calibri"/>
              <a:buNone/>
            </a:pPr>
            <a:r>
              <a:rPr lang="en-US"/>
              <a:t>B.2.4 - CONSOMMATION FINALE TOTALE D'ÉNERGIE ELECTRIQUE POUR LES OPÉRATIONS IMMOBILIÈRES</a:t>
            </a:r>
            <a:endParaRPr b="1" u="sng">
              <a:solidFill>
                <a:srgbClr val="1A965E"/>
              </a:solidFill>
            </a:endParaRPr>
          </a:p>
        </p:txBody>
      </p:sp>
      <p:sp>
        <p:nvSpPr>
          <p:cNvPr id="206" name="Google Shape;206;p9"/>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07" name="Google Shape;207;p9"/>
          <p:cNvSpPr txBox="1"/>
          <p:nvPr>
            <p:ph idx="1" type="body"/>
          </p:nvPr>
        </p:nvSpPr>
        <p:spPr>
          <a:xfrm>
            <a:off x="0" y="1047750"/>
            <a:ext cx="6472238" cy="24860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a:t>
            </a:r>
            <a:endParaRPr/>
          </a:p>
          <a:p>
            <a:pPr indent="0" lvl="0" marL="0" marR="0" rtl="0" algn="l">
              <a:spcBef>
                <a:spcPts val="300"/>
              </a:spcBef>
              <a:spcAft>
                <a:spcPts val="0"/>
              </a:spcAft>
              <a:buClr>
                <a:schemeClr val="dk1"/>
              </a:buClr>
              <a:buSzPts val="1500"/>
              <a:buFont typeface="Arial"/>
              <a:buNone/>
            </a:pPr>
            <a:r>
              <a:t/>
            </a:r>
            <a:endParaRPr b="1" i="0" sz="1500" u="sng"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méthode de calcul est fournie par la série de normes CEN qui soutient la mise en œuvre de la </a:t>
            </a:r>
            <a:r>
              <a:rPr b="1" i="0" lang="en-US" sz="2400" u="none" cap="none" strike="noStrike">
                <a:solidFill>
                  <a:schemeClr val="dk1"/>
                </a:solidFill>
                <a:latin typeface="Calibri"/>
                <a:ea typeface="Calibri"/>
                <a:cs typeface="Calibri"/>
                <a:sym typeface="Calibri"/>
              </a:rPr>
              <a:t>DPEB </a:t>
            </a:r>
            <a:r>
              <a:rPr b="0" i="0" lang="en-US" sz="2400" u="none" cap="none" strike="noStrike">
                <a:solidFill>
                  <a:schemeClr val="dk1"/>
                </a:solidFill>
                <a:latin typeface="Calibri"/>
                <a:ea typeface="Calibri"/>
                <a:cs typeface="Calibri"/>
                <a:sym typeface="Calibri"/>
              </a:rPr>
              <a:t>dans l’UE</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La série de normes CEN qui constitue actuellement la base de la plupart des méthodes de calcul nationales comprend la norme </a:t>
            </a:r>
            <a:r>
              <a:rPr b="1" i="0" lang="en-US" sz="2400" u="none" cap="none" strike="noStrike">
                <a:solidFill>
                  <a:schemeClr val="dk1"/>
                </a:solidFill>
                <a:latin typeface="Calibri"/>
                <a:ea typeface="Calibri"/>
                <a:cs typeface="Calibri"/>
                <a:sym typeface="Calibri"/>
              </a:rPr>
              <a:t>EN 15603</a:t>
            </a:r>
            <a:r>
              <a:rPr b="0" i="0" lang="en-US" sz="2400" u="none" cap="none" strike="noStrike">
                <a:solidFill>
                  <a:schemeClr val="dk1"/>
                </a:solidFill>
                <a:latin typeface="Calibri"/>
                <a:ea typeface="Calibri"/>
                <a:cs typeface="Calibri"/>
                <a:sym typeface="Calibri"/>
              </a:rPr>
              <a:t> qui rassemble les résultats de la norme </a:t>
            </a:r>
            <a:r>
              <a:rPr b="1" i="0" lang="en-US" sz="2400" u="none" cap="none" strike="noStrike">
                <a:solidFill>
                  <a:schemeClr val="dk1"/>
                </a:solidFill>
                <a:latin typeface="Calibri"/>
                <a:ea typeface="Calibri"/>
                <a:cs typeface="Calibri"/>
                <a:sym typeface="Calibri"/>
              </a:rPr>
              <a:t>EN ISO 13790</a:t>
            </a:r>
            <a:endParaRPr b="0" i="0" sz="2400" u="none" cap="none" strike="sngStrike">
              <a:solidFill>
                <a:schemeClr val="dk1"/>
              </a:solidFill>
              <a:latin typeface="Calibri"/>
              <a:ea typeface="Calibri"/>
              <a:cs typeface="Calibri"/>
              <a:sym typeface="Calibri"/>
            </a:endParaRPr>
          </a:p>
        </p:txBody>
      </p:sp>
      <p:pic>
        <p:nvPicPr>
          <p:cNvPr id="208" name="Google Shape;208;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09" name="Google Shape;209;p9"/>
          <p:cNvPicPr preferRelativeResize="0"/>
          <p:nvPr/>
        </p:nvPicPr>
        <p:blipFill rotWithShape="1">
          <a:blip r:embed="rId5">
            <a:alphaModFix/>
          </a:blip>
          <a:srcRect b="0" l="0" r="0" t="0"/>
          <a:stretch/>
        </p:blipFill>
        <p:spPr>
          <a:xfrm>
            <a:off x="6880620" y="1769443"/>
            <a:ext cx="1931995" cy="156095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D73BBCD-2487-4111-A717-F8CF783C89E7}"/>
</file>

<file path=customXml/itemProps2.xml><?xml version="1.0" encoding="utf-8"?>
<ds:datastoreItem xmlns:ds="http://schemas.openxmlformats.org/officeDocument/2006/customXml" ds:itemID="{21984EE3-B99B-4391-80A5-ED035FC8D5D2}"/>
</file>

<file path=customXml/itemProps3.xml><?xml version="1.0" encoding="utf-8"?>
<ds:datastoreItem xmlns:ds="http://schemas.openxmlformats.org/officeDocument/2006/customXml" ds:itemID="{4C5013C5-F0B7-47C1-8315-76B07CE6948A}"/>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